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3"/>
  </p:notesMasterIdLst>
  <p:sldIdLst>
    <p:sldId id="268" r:id="rId4"/>
    <p:sldId id="311" r:id="rId5"/>
    <p:sldId id="269" r:id="rId6"/>
    <p:sldId id="258" r:id="rId7"/>
    <p:sldId id="259" r:id="rId8"/>
    <p:sldId id="312" r:id="rId9"/>
    <p:sldId id="267" r:id="rId10"/>
    <p:sldId id="262" r:id="rId11"/>
    <p:sldId id="266" r:id="rId12"/>
    <p:sldId id="265" r:id="rId13"/>
    <p:sldId id="270" r:id="rId14"/>
    <p:sldId id="274" r:id="rId15"/>
    <p:sldId id="273" r:id="rId16"/>
    <p:sldId id="276" r:id="rId17"/>
    <p:sldId id="263"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2" autoAdjust="0"/>
    <p:restoredTop sz="87482" autoAdjust="0"/>
  </p:normalViewPr>
  <p:slideViewPr>
    <p:cSldViewPr>
      <p:cViewPr varScale="1">
        <p:scale>
          <a:sx n="80" d="100"/>
          <a:sy n="80" d="100"/>
        </p:scale>
        <p:origin x="-1866" y="-90"/>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andreolettic:WISE:Issu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andreolettic:WISE:Issu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Student</a:t>
            </a:r>
            <a:r>
              <a:rPr lang="en-US" baseline="0" dirty="0"/>
              <a:t> Responses </a:t>
            </a:r>
            <a:endParaRPr lang="en-US" baseline="0" dirty="0" smtClean="0"/>
          </a:p>
          <a:p>
            <a:pPr>
              <a:defRPr/>
            </a:pPr>
            <a:r>
              <a:rPr lang="en-US" baseline="0" dirty="0" smtClean="0"/>
              <a:t>(</a:t>
            </a:r>
            <a:r>
              <a:rPr lang="en-US" baseline="0" dirty="0"/>
              <a:t>N = </a:t>
            </a:r>
            <a:r>
              <a:rPr lang="en-US" baseline="0" dirty="0" smtClean="0"/>
              <a:t>33, mean age = 21.6 years)</a:t>
            </a:r>
            <a:endParaRPr lang="en-US" dirty="0"/>
          </a:p>
        </c:rich>
      </c:tx>
      <c:layout/>
      <c:overlay val="0"/>
    </c:title>
    <c:autoTitleDeleted val="0"/>
    <c:plotArea>
      <c:layout/>
      <c:barChart>
        <c:barDir val="bar"/>
        <c:grouping val="clustered"/>
        <c:varyColors val="0"/>
        <c:ser>
          <c:idx val="0"/>
          <c:order val="0"/>
          <c:invertIfNegative val="0"/>
          <c:dLbls>
            <c:delete val="1"/>
          </c:dLbls>
          <c:cat>
            <c:strRef>
              <c:f>Sheet1!$A$2:$A$22</c:f>
              <c:strCache>
                <c:ptCount val="21"/>
                <c:pt idx="0">
                  <c:v>Economy/Money/Debt</c:v>
                </c:pt>
                <c:pt idx="1">
                  <c:v>Jobs/Job Stability</c:v>
                </c:pt>
                <c:pt idx="2">
                  <c:v>Health Care</c:v>
                </c:pt>
                <c:pt idx="3">
                  <c:v>Acceptance of Diversity</c:v>
                </c:pt>
                <c:pt idx="4">
                  <c:v>Disease/health</c:v>
                </c:pt>
                <c:pt idx="5">
                  <c:v>Education (cost/debt)</c:v>
                </c:pt>
                <c:pt idx="6">
                  <c:v>Government Problems/Politics</c:v>
                </c:pt>
                <c:pt idx="7">
                  <c:v>Technology/Social Media/Privacy</c:v>
                </c:pt>
                <c:pt idx="8">
                  <c:v>Violence/Guns/Gun Laws</c:v>
                </c:pt>
                <c:pt idx="9">
                  <c:v>Family/supporting family</c:v>
                </c:pt>
                <c:pt idx="10">
                  <c:v>Retirement</c:v>
                </c:pt>
                <c:pt idx="11">
                  <c:v>Poverty/Widening income gap</c:v>
                </c:pt>
                <c:pt idx="12">
                  <c:v>War</c:v>
                </c:pt>
                <c:pt idx="13">
                  <c:v>Aging population</c:v>
                </c:pt>
                <c:pt idx="14">
                  <c:v>Climate</c:v>
                </c:pt>
                <c:pt idx="15">
                  <c:v>Mental health/stress</c:v>
                </c:pt>
                <c:pt idx="16">
                  <c:v>Lack of community</c:v>
                </c:pt>
                <c:pt idx="17">
                  <c:v>No time to enjoy life</c:v>
                </c:pt>
                <c:pt idx="18">
                  <c:v>What defines a successful life</c:v>
                </c:pt>
                <c:pt idx="19">
                  <c:v>Relationships/divorce</c:v>
                </c:pt>
                <c:pt idx="20">
                  <c:v>Elder abuse in longterm care</c:v>
                </c:pt>
              </c:strCache>
            </c:strRef>
          </c:cat>
          <c:val>
            <c:numRef>
              <c:f>Sheet1!$B$2:$B$22</c:f>
              <c:numCache>
                <c:formatCode>General</c:formatCode>
                <c:ptCount val="21"/>
                <c:pt idx="0">
                  <c:v>66</c:v>
                </c:pt>
                <c:pt idx="1">
                  <c:v>33</c:v>
                </c:pt>
                <c:pt idx="2">
                  <c:v>27</c:v>
                </c:pt>
                <c:pt idx="3">
                  <c:v>27</c:v>
                </c:pt>
                <c:pt idx="4">
                  <c:v>21</c:v>
                </c:pt>
                <c:pt idx="5">
                  <c:v>18</c:v>
                </c:pt>
                <c:pt idx="6">
                  <c:v>18</c:v>
                </c:pt>
                <c:pt idx="7">
                  <c:v>15</c:v>
                </c:pt>
                <c:pt idx="8">
                  <c:v>12</c:v>
                </c:pt>
                <c:pt idx="9">
                  <c:v>9</c:v>
                </c:pt>
                <c:pt idx="10">
                  <c:v>9</c:v>
                </c:pt>
                <c:pt idx="11">
                  <c:v>6</c:v>
                </c:pt>
                <c:pt idx="12">
                  <c:v>6</c:v>
                </c:pt>
                <c:pt idx="13">
                  <c:v>6</c:v>
                </c:pt>
                <c:pt idx="14">
                  <c:v>3</c:v>
                </c:pt>
                <c:pt idx="15">
                  <c:v>3</c:v>
                </c:pt>
                <c:pt idx="16">
                  <c:v>3</c:v>
                </c:pt>
                <c:pt idx="17">
                  <c:v>3</c:v>
                </c:pt>
                <c:pt idx="18">
                  <c:v>3</c:v>
                </c:pt>
                <c:pt idx="19">
                  <c:v>3</c:v>
                </c:pt>
                <c:pt idx="20">
                  <c:v>3</c:v>
                </c:pt>
              </c:numCache>
            </c:numRef>
          </c:val>
        </c:ser>
        <c:dLbls>
          <c:showLegendKey val="0"/>
          <c:showVal val="1"/>
          <c:showCatName val="0"/>
          <c:showSerName val="0"/>
          <c:showPercent val="0"/>
          <c:showBubbleSize val="0"/>
        </c:dLbls>
        <c:gapWidth val="150"/>
        <c:axId val="96603136"/>
        <c:axId val="97874688"/>
      </c:barChart>
      <c:catAx>
        <c:axId val="96603136"/>
        <c:scaling>
          <c:orientation val="maxMin"/>
        </c:scaling>
        <c:delete val="0"/>
        <c:axPos val="l"/>
        <c:majorTickMark val="out"/>
        <c:minorTickMark val="none"/>
        <c:tickLblPos val="nextTo"/>
        <c:txPr>
          <a:bodyPr/>
          <a:lstStyle/>
          <a:p>
            <a:pPr>
              <a:defRPr sz="1100"/>
            </a:pPr>
            <a:endParaRPr lang="en-US"/>
          </a:p>
        </c:txPr>
        <c:crossAx val="97874688"/>
        <c:crosses val="autoZero"/>
        <c:auto val="1"/>
        <c:lblAlgn val="ctr"/>
        <c:lblOffset val="100"/>
        <c:noMultiLvlLbl val="0"/>
      </c:catAx>
      <c:valAx>
        <c:axId val="97874688"/>
        <c:scaling>
          <c:orientation val="minMax"/>
          <c:max val="70"/>
        </c:scaling>
        <c:delete val="0"/>
        <c:axPos val="t"/>
        <c:majorGridlines/>
        <c:numFmt formatCode="General" sourceLinked="1"/>
        <c:majorTickMark val="out"/>
        <c:minorTickMark val="none"/>
        <c:tickLblPos val="nextTo"/>
        <c:txPr>
          <a:bodyPr/>
          <a:lstStyle/>
          <a:p>
            <a:pPr>
              <a:defRPr sz="1100"/>
            </a:pPr>
            <a:endParaRPr lang="en-US"/>
          </a:p>
        </c:txPr>
        <c:crossAx val="9660313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Resident Responses </a:t>
            </a:r>
            <a:endParaRPr lang="en-US" sz="1800" dirty="0" smtClean="0"/>
          </a:p>
          <a:p>
            <a:pPr>
              <a:defRPr/>
            </a:pPr>
            <a:r>
              <a:rPr lang="en-US" sz="1800" dirty="0" smtClean="0"/>
              <a:t>(</a:t>
            </a:r>
            <a:r>
              <a:rPr lang="en-US" sz="1800" dirty="0"/>
              <a:t>N = </a:t>
            </a:r>
            <a:r>
              <a:rPr lang="en-US" sz="1800" dirty="0" smtClean="0"/>
              <a:t>11, mean age = 87.7 years) </a:t>
            </a:r>
            <a:endParaRPr lang="en-US" sz="1800" dirty="0"/>
          </a:p>
        </c:rich>
      </c:tx>
      <c:layout/>
      <c:overlay val="0"/>
    </c:title>
    <c:autoTitleDeleted val="0"/>
    <c:plotArea>
      <c:layout/>
      <c:barChart>
        <c:barDir val="bar"/>
        <c:grouping val="clustered"/>
        <c:varyColors val="0"/>
        <c:ser>
          <c:idx val="0"/>
          <c:order val="0"/>
          <c:invertIfNegative val="0"/>
          <c:cat>
            <c:strRef>
              <c:f>Sheet1!$C$2:$C$14</c:f>
              <c:strCache>
                <c:ptCount val="13"/>
                <c:pt idx="0">
                  <c:v>War/Violence/Terrorists</c:v>
                </c:pt>
                <c:pt idx="1">
                  <c:v>Economy/National Debt</c:v>
                </c:pt>
                <c:pt idx="2">
                  <c:v>Government Problems/Politics</c:v>
                </c:pt>
                <c:pt idx="3">
                  <c:v>Jobs/Unemployment</c:v>
                </c:pt>
                <c:pt idx="4">
                  <c:v>Health Care</c:v>
                </c:pt>
                <c:pt idx="5">
                  <c:v>Poverty</c:v>
                </c:pt>
                <c:pt idx="6">
                  <c:v>Social Security/Pensions</c:v>
                </c:pt>
                <c:pt idx="7">
                  <c:v>Mental Health</c:v>
                </c:pt>
                <c:pt idx="8">
                  <c:v>Climate/Global Warming</c:v>
                </c:pt>
                <c:pt idx="9">
                  <c:v>Energy/Power</c:v>
                </c:pt>
                <c:pt idx="10">
                  <c:v>Technology</c:v>
                </c:pt>
                <c:pt idx="11">
                  <c:v>Housing/Aging in Place</c:v>
                </c:pt>
                <c:pt idx="12">
                  <c:v>Hunger</c:v>
                </c:pt>
              </c:strCache>
            </c:strRef>
          </c:cat>
          <c:val>
            <c:numRef>
              <c:f>Sheet1!$D$2:$D$14</c:f>
              <c:numCache>
                <c:formatCode>General</c:formatCode>
                <c:ptCount val="13"/>
                <c:pt idx="0">
                  <c:v>64</c:v>
                </c:pt>
                <c:pt idx="1">
                  <c:v>45</c:v>
                </c:pt>
                <c:pt idx="2">
                  <c:v>45</c:v>
                </c:pt>
                <c:pt idx="3">
                  <c:v>45</c:v>
                </c:pt>
                <c:pt idx="4">
                  <c:v>27</c:v>
                </c:pt>
                <c:pt idx="5">
                  <c:v>27</c:v>
                </c:pt>
                <c:pt idx="6">
                  <c:v>18</c:v>
                </c:pt>
                <c:pt idx="7">
                  <c:v>9</c:v>
                </c:pt>
                <c:pt idx="8">
                  <c:v>9</c:v>
                </c:pt>
                <c:pt idx="9">
                  <c:v>9</c:v>
                </c:pt>
                <c:pt idx="10">
                  <c:v>9</c:v>
                </c:pt>
                <c:pt idx="11">
                  <c:v>9</c:v>
                </c:pt>
                <c:pt idx="12">
                  <c:v>9</c:v>
                </c:pt>
              </c:numCache>
            </c:numRef>
          </c:val>
        </c:ser>
        <c:dLbls>
          <c:showLegendKey val="0"/>
          <c:showVal val="0"/>
          <c:showCatName val="0"/>
          <c:showSerName val="0"/>
          <c:showPercent val="0"/>
          <c:showBubbleSize val="0"/>
        </c:dLbls>
        <c:gapWidth val="150"/>
        <c:axId val="97890304"/>
        <c:axId val="97891840"/>
      </c:barChart>
      <c:catAx>
        <c:axId val="97890304"/>
        <c:scaling>
          <c:orientation val="maxMin"/>
        </c:scaling>
        <c:delete val="0"/>
        <c:axPos val="l"/>
        <c:majorTickMark val="out"/>
        <c:minorTickMark val="none"/>
        <c:tickLblPos val="nextTo"/>
        <c:crossAx val="97891840"/>
        <c:crosses val="autoZero"/>
        <c:auto val="1"/>
        <c:lblAlgn val="ctr"/>
        <c:lblOffset val="100"/>
        <c:noMultiLvlLbl val="0"/>
      </c:catAx>
      <c:valAx>
        <c:axId val="97891840"/>
        <c:scaling>
          <c:orientation val="minMax"/>
        </c:scaling>
        <c:delete val="0"/>
        <c:axPos val="t"/>
        <c:majorGridlines/>
        <c:numFmt formatCode="General" sourceLinked="1"/>
        <c:majorTickMark val="out"/>
        <c:minorTickMark val="none"/>
        <c:tickLblPos val="nextTo"/>
        <c:crossAx val="97890304"/>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DE5BC-5A24-4ECA-84F9-42F8D03B1B04}" type="datetimeFigureOut">
              <a:rPr lang="en-US" smtClean="0"/>
              <a:t>3/27/2014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07DD0-58A5-4CD6-B929-DD6017D6D7E4}" type="slidenum">
              <a:rPr lang="en-US" smtClean="0"/>
              <a:t>‹#›</a:t>
            </a:fld>
            <a:endParaRPr lang="en-US" dirty="0"/>
          </a:p>
        </p:txBody>
      </p:sp>
    </p:spTree>
    <p:extLst>
      <p:ext uri="{BB962C8B-B14F-4D97-AF65-F5344CB8AC3E}">
        <p14:creationId xmlns:p14="http://schemas.microsoft.com/office/powerpoint/2010/main" val="100282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I’d like to begin by noting that the age demographics are changing swiftly and dramatically (no surprise to any of us), and these changes have wide and deep implications on many fronts.  However, this is certainly a case of “speaking to the choir”, that’s why we are all here at AGHE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Along with changing age demographics we all also know that educational needs changing on a number of fronts. For example, 1) there is a need more than ever to introduce students to issues of aging as they prepare for their personal and professional adult lives, 2) there is a need to focus on older learners who are connecting with our classrooms and institutions in new ways (which we will hear more about today), and 3) there is a need to connect the aging-related work  that goes on our classrooms with our communities more broadly – as this is where much of “aging occurs“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fld id="{11C07DD0-58A5-4CD6-B929-DD6017D6D7E4}" type="slidenum">
              <a:rPr lang="en-US" smtClean="0"/>
              <a:t>3</a:t>
            </a:fld>
            <a:endParaRPr lang="en-US" dirty="0"/>
          </a:p>
        </p:txBody>
      </p:sp>
    </p:spTree>
    <p:extLst>
      <p:ext uri="{BB962C8B-B14F-4D97-AF65-F5344CB8AC3E}">
        <p14:creationId xmlns:p14="http://schemas.microsoft.com/office/powerpoint/2010/main" val="314386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making age and aging the primary focus on intergenerational exchange, may run the risk of “backfiring”  and fueling negative feelings about age. </a:t>
            </a:r>
          </a:p>
          <a:p>
            <a:endParaRPr lang="en-US" baseline="0" dirty="0" smtClean="0"/>
          </a:p>
          <a:p>
            <a:r>
              <a:rPr lang="en-US" dirty="0" smtClean="0"/>
              <a:t>FYI - You may have all hear</a:t>
            </a:r>
            <a:r>
              <a:rPr lang="en-US" baseline="0" dirty="0" smtClean="0"/>
              <a:t>d of a recent study which found that older adults who were asked to take a brief memory test  (we all associated with age) – made them feel old (and feeling older has been show by other research to have a range of personal implications). </a:t>
            </a:r>
          </a:p>
          <a:p>
            <a:endParaRPr lang="en-US" baseline="0" dirty="0" smtClean="0"/>
          </a:p>
          <a:p>
            <a:r>
              <a:rPr lang="en-US" dirty="0" smtClean="0"/>
              <a:t>Aging 5 Years in 5 Minutes: The Effect of Taking a Memory Test on Older Adults’ Subjective Age (2013,</a:t>
            </a:r>
            <a:r>
              <a:rPr lang="en-US" baseline="0" dirty="0" smtClean="0"/>
              <a:t> Psychological Science). </a:t>
            </a:r>
            <a:r>
              <a:rPr lang="en-US" dirty="0" smtClean="0"/>
              <a:t>Matthew L. Hughes, Lisa </a:t>
            </a:r>
            <a:r>
              <a:rPr lang="en-US" dirty="0" err="1" smtClean="0"/>
              <a:t>Geraci</a:t>
            </a:r>
            <a:r>
              <a:rPr lang="en-US" dirty="0" smtClean="0"/>
              <a:t>, Ross L. De Forrest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12</a:t>
            </a:fld>
            <a:endParaRPr lang="en-US" dirty="0"/>
          </a:p>
        </p:txBody>
      </p:sp>
    </p:spTree>
    <p:extLst>
      <p:ext uri="{BB962C8B-B14F-4D97-AF65-F5344CB8AC3E}">
        <p14:creationId xmlns:p14="http://schemas.microsoft.com/office/powerpoint/2010/main" val="411604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line with the “common group” – “no age” – “head fake” approach – I’ve introduced a new programming framework – “Talk of Ages” program which brings older and younger learners/adults around topics of “mutual  interest”, outside of the typical age-related topics.  </a:t>
            </a:r>
          </a:p>
          <a:p>
            <a:endParaRPr lang="en-US" baseline="0" dirty="0" smtClean="0"/>
          </a:p>
          <a:p>
            <a:r>
              <a:rPr lang="en-US" baseline="0" dirty="0" smtClean="0"/>
              <a:t>Last year,  inspired by the 50</a:t>
            </a:r>
            <a:r>
              <a:rPr lang="en-US" baseline="30000" dirty="0" smtClean="0"/>
              <a:t>th</a:t>
            </a:r>
            <a:r>
              <a:rPr lang="en-US" baseline="0" dirty="0" smtClean="0"/>
              <a:t> anniversary of Rachel Carson’s publication of Silent Spring  -- and the popularity of our undergraduate environmental studies program and the interest of Lasell residents in social issues, we did a series of invited quest talks, class projects,  films, book groups around “Healthy Living and the Environment”.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13</a:t>
            </a:fld>
            <a:endParaRPr lang="en-US" dirty="0"/>
          </a:p>
        </p:txBody>
      </p:sp>
    </p:spTree>
    <p:extLst>
      <p:ext uri="{BB962C8B-B14F-4D97-AF65-F5344CB8AC3E}">
        <p14:creationId xmlns:p14="http://schemas.microsoft.com/office/powerpoint/2010/main" val="244805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year, with the support of our office of Academic Affairs, I introduced a small grants program in which faculty develop intergenerational activities around some aspect of their course content. The modules take place over a “one week “ course period. Faculty received $250 for their time and effort in designing and implementing the modules.   The module approach was taken  in part to deal with instructors reluctance to “divert’” significant class time to “age-focused “ class work.</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14</a:t>
            </a:fld>
            <a:endParaRPr lang="en-US" dirty="0"/>
          </a:p>
        </p:txBody>
      </p:sp>
    </p:spTree>
    <p:extLst>
      <p:ext uri="{BB962C8B-B14F-4D97-AF65-F5344CB8AC3E}">
        <p14:creationId xmlns:p14="http://schemas.microsoft.com/office/powerpoint/2010/main" val="244805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two years of  “new age” programming have been very successful – with respect to rekindled interest in residents and faculty. And, I’ve been learning a lot about logistics!!</a:t>
            </a:r>
          </a:p>
          <a:p>
            <a:endParaRPr lang="en-US" baseline="0" dirty="0" smtClean="0"/>
          </a:p>
          <a:p>
            <a:r>
              <a:rPr lang="en-US" baseline="0" dirty="0" smtClean="0"/>
              <a:t>Preparation – lead time is needed to plan and sort our details – e.g., intergenerational activity program – faculty need to be given lead time to think about what they might do. Residents need to be given lead time to decide what activities they want to do</a:t>
            </a:r>
          </a:p>
          <a:p>
            <a:endParaRPr lang="en-US" baseline="0" dirty="0" smtClean="0"/>
          </a:p>
          <a:p>
            <a:r>
              <a:rPr lang="en-US" baseline="0" dirty="0" smtClean="0"/>
              <a:t>Personal relations -- And, for the module program many faculty don’t know what they might do, so I’ve needed to develop personal relations with individual faculty to be able to make suggestion about how they might include an intergenerational module in their class. The trick is to make is seamless, and make use of what faculty are already doing. The intergenerational piece should be seen as a gift /bonus not a task – it should be fun for everyone.  </a:t>
            </a:r>
          </a:p>
          <a:p>
            <a:endParaRPr lang="en-US" baseline="0" dirty="0" smtClean="0"/>
          </a:p>
          <a:p>
            <a:r>
              <a:rPr lang="en-US" baseline="0" dirty="0" smtClean="0"/>
              <a:t>Adapting programs – At our opening ceremony Karen Buck talked about following “where the monkey throws the ball” – and, I’ve had to do a lot of this – especially figuring out how to </a:t>
            </a:r>
          </a:p>
          <a:p>
            <a:endParaRPr lang="en-US" baseline="0" dirty="0" smtClean="0"/>
          </a:p>
          <a:p>
            <a:r>
              <a:rPr lang="en-US" baseline="0" dirty="0" smtClean="0"/>
              <a:t>Collaborations – good programming is sometimes about “connecting the dots” – knowing what’s happening on other areas and looking for ways to join forces – e.g., in FYS classes – Girl Rising (educational journeys of young women around the globe).</a:t>
            </a:r>
          </a:p>
          <a:p>
            <a:endParaRPr lang="en-US" baseline="0" dirty="0" smtClean="0"/>
          </a:p>
          <a:p>
            <a:r>
              <a:rPr lang="en-US" baseline="0" dirty="0" smtClean="0"/>
              <a:t>Many questions also remain to be examined more systematically:</a:t>
            </a:r>
          </a:p>
          <a:p>
            <a:r>
              <a:rPr lang="en-US" baseline="0" dirty="0" smtClean="0"/>
              <a:t>How does introducing this type of  intergenerational exchange in the college classroom enhance students learning (need measures)?</a:t>
            </a:r>
          </a:p>
          <a:p>
            <a:r>
              <a:rPr lang="en-US" baseline="0" dirty="0" smtClean="0"/>
              <a:t>How does intergenerational exchange impact older and younger adults age attitudes (my colleagues will address this in more detail)?</a:t>
            </a:r>
          </a:p>
          <a:p>
            <a:r>
              <a:rPr lang="en-US" baseline="0" dirty="0" smtClean="0"/>
              <a:t>What new, “efficient”, “effective” formats can we develop within this framework?</a:t>
            </a:r>
          </a:p>
          <a:p>
            <a:r>
              <a:rPr lang="en-US" baseline="0" dirty="0" err="1" smtClean="0"/>
              <a:t>Iin</a:t>
            </a:r>
            <a:r>
              <a:rPr lang="en-US" baseline="0" dirty="0" smtClean="0"/>
              <a:t> what new contexts can exchange occur – broader community settings, work settings, etc.?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15</a:t>
            </a:fld>
            <a:endParaRPr lang="en-US" dirty="0"/>
          </a:p>
        </p:txBody>
      </p:sp>
    </p:spTree>
    <p:extLst>
      <p:ext uri="{BB962C8B-B14F-4D97-AF65-F5344CB8AC3E}">
        <p14:creationId xmlns:p14="http://schemas.microsoft.com/office/powerpoint/2010/main" val="312556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was born after spending</a:t>
            </a:r>
            <a:r>
              <a:rPr lang="en-US" baseline="0" dirty="0" smtClean="0"/>
              <a:t> my sabbatical year (2011-2012) working with residents in two different independent living communities—I wanted a way for my students to have the same experience—goal was to combine my research interests with teaching and community engagement.</a:t>
            </a:r>
          </a:p>
          <a:p>
            <a:endParaRPr lang="en-US" baseline="0" dirty="0" smtClean="0"/>
          </a:p>
          <a:p>
            <a:r>
              <a:rPr lang="en-US" baseline="0" dirty="0" smtClean="0"/>
              <a:t>I was also inspired after my first  AGHE meeting in 2012 (Arlington, VA) – I went to a poster session and talked with Melinda Baker from Ohio Wesleyan who had done what she called a collaborative exchange with her aging class and Joan Hatcher from Delaware Senior Citizens </a:t>
            </a:r>
            <a:r>
              <a:rPr lang="en-US" baseline="0" dirty="0" err="1" smtClean="0"/>
              <a:t>Inc</a:t>
            </a:r>
            <a:r>
              <a:rPr lang="en-US" baseline="0" dirty="0" smtClean="0"/>
              <a:t>, a senior center.</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5258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pilot program (funded by Community</a:t>
            </a:r>
            <a:r>
              <a:rPr lang="en-US" baseline="0" dirty="0" smtClean="0"/>
              <a:t> Foundation of Greater New Britain in collaboration with Central Connecticut Senior Health Services, Julie </a:t>
            </a:r>
            <a:r>
              <a:rPr lang="en-US" baseline="0" dirty="0" err="1" smtClean="0"/>
              <a:t>Norko</a:t>
            </a:r>
            <a:r>
              <a:rPr lang="en-US" baseline="0" dirty="0" smtClean="0"/>
              <a:t>)</a:t>
            </a:r>
            <a:r>
              <a:rPr lang="en-US" dirty="0" smtClean="0"/>
              <a:t> consisted of five sessions over the course of the semester. CCSU students taking Adult Development and Aging volunteered to participate as part of their class experience (the community engagement project replaced a research paper). Most sessions took place at the Orchards (Assisted</a:t>
            </a:r>
            <a:r>
              <a:rPr lang="en-US" baseline="0" dirty="0" smtClean="0"/>
              <a:t> Living Community)</a:t>
            </a:r>
            <a:r>
              <a:rPr lang="en-US" dirty="0" smtClean="0"/>
              <a:t>, out side of class time (Friday at lunch). Sessions were two hours. Lunch was provided by the Orchards. Students and seniors worked together in small groups, which remained fairly consistent across the sessions.</a:t>
            </a:r>
          </a:p>
          <a:p>
            <a:endParaRPr lang="en-US" dirty="0" smtClean="0"/>
          </a:p>
          <a:p>
            <a:r>
              <a:rPr lang="en-US" dirty="0" smtClean="0"/>
              <a:t>We did not collect</a:t>
            </a:r>
            <a:r>
              <a:rPr lang="en-US" baseline="0" dirty="0" smtClean="0"/>
              <a:t> data but got feedback from students via reaction papers and from residents with a short post-program survey.</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0690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a:t>
            </a:r>
            <a:r>
              <a:rPr lang="en-US" baseline="0" dirty="0" smtClean="0"/>
              <a:t> I learned is not to underestimate older adults. We shouldn’t treat them as fragile beings that can’t hold a conversation or not able to do anything until we really get a change to know them and know their limits if they have any.</a:t>
            </a:r>
          </a:p>
          <a:p>
            <a:endParaRPr lang="en-US" baseline="0" dirty="0" smtClean="0"/>
          </a:p>
          <a:p>
            <a:r>
              <a:rPr lang="en-US" baseline="0" dirty="0" smtClean="0"/>
              <a:t>I learned that we can’t just assume that because someone is “old” that they don’t any any of the same interest of us young adults. </a:t>
            </a:r>
          </a:p>
          <a:p>
            <a:endParaRPr lang="en-US" baseline="0" dirty="0" smtClean="0"/>
          </a:p>
          <a:p>
            <a:r>
              <a:rPr lang="en-US" baseline="0" dirty="0" smtClean="0"/>
              <a:t>My experience with WISE made me have a more positive view on aging and older adults.</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6086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participants really enjoyed the opportunity to get to know one another and both young and old came away from the experience with a greater understanding of one another. The strengths of this pilot program were that it was an intimate group and so students and residents were really able to get to know one another. Lunch was served for all of the sessions at the Orchards and there was plenty of time for chatting. Sessions lasted about two hours. </a:t>
            </a:r>
          </a:p>
          <a:p>
            <a:r>
              <a:rPr lang="en-US" dirty="0" smtClean="0"/>
              <a:t> </a:t>
            </a:r>
          </a:p>
          <a:p>
            <a:r>
              <a:rPr lang="en-US" dirty="0" smtClean="0"/>
              <a:t>Challenges</a:t>
            </a:r>
          </a:p>
          <a:p>
            <a:r>
              <a:rPr lang="en-US" dirty="0" smtClean="0"/>
              <a:t>Meeting outside of class time and at the Orchards (off campus) was a huge challenge for my students. Transportation was a problem for several students. I had many more students who wanted to participate but timing and transportation proved to be a barrier.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8980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effort to increase student participation, we decided to conduct the majority of programs at CCSU during class time (thanks to Dr. </a:t>
            </a:r>
            <a:r>
              <a:rPr lang="en-US" dirty="0" err="1" smtClean="0"/>
              <a:t>Disch</a:t>
            </a:r>
            <a:r>
              <a:rPr lang="en-US" dirty="0" smtClean="0"/>
              <a:t>). Four sessions were planned, however one was cancelled due to inclement weather.  </a:t>
            </a:r>
          </a:p>
          <a:p>
            <a:endParaRPr lang="en-US" dirty="0"/>
          </a:p>
          <a:p>
            <a:r>
              <a:rPr lang="en-US" dirty="0" smtClean="0"/>
              <a:t>SESSION 1: Groups discussed: (1) Introductions  - name, age, where from/raised, children/family, career/job/major; (2) Significant milestones and/or 3 proudest moments; and (3) What does it mean to achieve “optimal” old age?</a:t>
            </a:r>
          </a:p>
          <a:p>
            <a:endParaRPr lang="en-US" dirty="0"/>
          </a:p>
          <a:p>
            <a:r>
              <a:rPr lang="en-US" dirty="0" smtClean="0"/>
              <a:t>SESSION 2:  Groups discussed: (1) Social Roles, Rules, and Expectations Through the Years and (2) Technology and Other Innovations: Current vs. Past (we combined topics since we lost a session). For the last session, students visited the Orchards in small groups. They were asked to focus on successful aging; the do’s and don’ts, tips, and advice (but we not sure what exactly was covered—every visit was different!).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7491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and post questionnaires were completed by</a:t>
            </a:r>
            <a:r>
              <a:rPr lang="en-US" baseline="0" dirty="0" smtClean="0"/>
              <a:t> students in class at the beginning and end of the semester and by the older participants at the assisted living community. </a:t>
            </a:r>
          </a:p>
          <a:p>
            <a:endParaRPr lang="en-US" baseline="0" dirty="0" smtClean="0"/>
          </a:p>
          <a:p>
            <a:r>
              <a:rPr lang="en-US" baseline="0" dirty="0" smtClean="0"/>
              <a:t>These are quantitative measures. Unfortunately we did not collect any qualitative data. I met with residents to get feedback but it was not an official focus group. Started to realize that a mixed methods approach is likely better for this type of research.</a:t>
            </a:r>
          </a:p>
          <a:p>
            <a:endParaRPr lang="en-US" baseline="0" dirty="0" smtClean="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845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session today, we’d like to share with you how we have been addressing changing educational needs on our diverse programs, and some of the things we’ve learned which we believe is important for us all to examine more closely as we continue to broaden and build educational programs to address changing demographics and their implications. One basic issue you’ll hear about in our talks is how we’ve started moving away from bringing together younger and older adults around issues of aging as a way for students to learn more “about aging”. In my comments I’ll talk for a bit about why this has worked against broadening and appreciation and understanding of aging.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4</a:t>
            </a:fld>
            <a:endParaRPr lang="en-US" dirty="0"/>
          </a:p>
        </p:txBody>
      </p:sp>
    </p:spTree>
    <p:extLst>
      <p:ext uri="{BB962C8B-B14F-4D97-AF65-F5344CB8AC3E}">
        <p14:creationId xmlns:p14="http://schemas.microsoft.com/office/powerpoint/2010/main" val="170678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a:t>
            </a:r>
            <a:r>
              <a:rPr lang="en-US" baseline="0" dirty="0" smtClean="0"/>
              <a:t> to be presented at EPA next month. – Need to look more closely at some of the other measures.</a:t>
            </a:r>
          </a:p>
          <a:p>
            <a:endParaRPr lang="en-US" baseline="0" dirty="0" smtClean="0"/>
          </a:p>
          <a:p>
            <a:r>
              <a:rPr lang="en-US" dirty="0" smtClean="0"/>
              <a:t>Due to the small number of older participants who completed both the pre- and post-program surveys, only results for younger adults can be reported.</a:t>
            </a:r>
          </a:p>
          <a:p>
            <a:endParaRPr lang="en-US" dirty="0" smtClean="0"/>
          </a:p>
          <a:p>
            <a:r>
              <a:rPr lang="en-US" dirty="0" smtClean="0"/>
              <a:t>Changes in beliefs and anxiety about aging in the college students were measured with a paired-sample t-tests. Although there were no significant differences in the overall measures of ageism and anxiety about aging, means were in the expected </a:t>
            </a:r>
          </a:p>
          <a:p>
            <a:endParaRPr lang="en-US" dirty="0"/>
          </a:p>
          <a:p>
            <a:r>
              <a:rPr lang="en-US" dirty="0" smtClean="0"/>
              <a:t>Examination of the subscales revealed a significant difference for the </a:t>
            </a:r>
            <a:r>
              <a:rPr lang="en-US" dirty="0" err="1" smtClean="0"/>
              <a:t>Antilocution</a:t>
            </a:r>
            <a:r>
              <a:rPr lang="en-US" dirty="0" smtClean="0"/>
              <a:t> subscale of the </a:t>
            </a:r>
            <a:r>
              <a:rPr lang="en-US" dirty="0" err="1" smtClean="0"/>
              <a:t>Fabroni</a:t>
            </a:r>
            <a:r>
              <a:rPr lang="en-US" dirty="0" smtClean="0"/>
              <a:t> Scale of Ageism, t (24) = 2.40, p &lt;.02</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1649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prefer more than 3 meetings but within the context</a:t>
            </a:r>
            <a:r>
              <a:rPr lang="en-US" baseline="0" dirty="0" smtClean="0"/>
              <a:t> of a semester long class this seems to work best. Made some changes based on last session. Moving focus away from age differences . .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66754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 Greeting Exercise</a:t>
            </a:r>
          </a:p>
          <a:p>
            <a:r>
              <a:rPr lang="en-US" dirty="0" smtClean="0"/>
              <a:t>Time needed = 45 minutes</a:t>
            </a:r>
          </a:p>
          <a:p>
            <a:endParaRPr lang="en-US" dirty="0" smtClean="0"/>
          </a:p>
          <a:p>
            <a:r>
              <a:rPr lang="en-US" dirty="0" smtClean="0"/>
              <a:t>Instructions: Organize students and residents into 8 groups of 5-7 people (4-5 students and 1-2 residents). Divide the questions below into 4 groups (5 questions each). Each table begins with the same set of 5 questions. Place questions in a bag and have a group member pull out one question at a time. Groups will have 10 minutes to answer the first set of questions (groups may or may not get to all questions). After 10 minutes, have students rotate to the next table and all tables get the next set of 5 questions. Follow this procedure two more times until 40 minutes are up and all 4 sets of questions have been distributed. You can end the session with a group discussion asking participants to share the most interesting or surprising things they learned about one another.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3550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quotes from CCSU student reaction papers</a:t>
            </a:r>
          </a:p>
          <a:p>
            <a:r>
              <a:rPr lang="en-US" dirty="0" smtClean="0"/>
              <a:t>WISE Fall 2013 – Session One – 9/18/13</a:t>
            </a:r>
          </a:p>
          <a:p>
            <a:r>
              <a:rPr lang="en-US" dirty="0" smtClean="0"/>
              <a:t> </a:t>
            </a:r>
          </a:p>
          <a:p>
            <a:r>
              <a:rPr lang="en-US" dirty="0" smtClean="0"/>
              <a:t>Many of the seniors have experienced so much more in their lives than us, but it was ironic because in a way, they were not that different from us.</a:t>
            </a:r>
          </a:p>
          <a:p>
            <a:r>
              <a:rPr lang="en-US" dirty="0" smtClean="0"/>
              <a:t> </a:t>
            </a:r>
          </a:p>
          <a:p>
            <a:r>
              <a:rPr lang="en-US" dirty="0" smtClean="0"/>
              <a:t>After this visit, I realize that there is hope and you could still live an exciting life when you are old.</a:t>
            </a:r>
          </a:p>
          <a:p>
            <a:r>
              <a:rPr lang="en-US" dirty="0" smtClean="0"/>
              <a:t> </a:t>
            </a:r>
          </a:p>
          <a:p>
            <a:r>
              <a:rPr lang="en-US" dirty="0" smtClean="0"/>
              <a:t>It was awesome to hear about all of their lives and experiences they have had. I even found some similarities with some of the seniors and our favorite toys when we were younger.</a:t>
            </a:r>
          </a:p>
          <a:p>
            <a:r>
              <a:rPr lang="en-US" dirty="0" smtClean="0"/>
              <a:t> </a:t>
            </a:r>
          </a:p>
          <a:p>
            <a:r>
              <a:rPr lang="en-US" dirty="0" smtClean="0"/>
              <a:t>One thing I took out of this experience is that being elderly does not mean you have to be miserable and sedentary.</a:t>
            </a:r>
          </a:p>
          <a:p>
            <a:endParaRPr lang="en-US" dirty="0" smtClean="0"/>
          </a:p>
          <a:p>
            <a:r>
              <a:rPr lang="en-US" dirty="0" smtClean="0"/>
              <a:t>Visiting the Orchards in Southington on Wednesday was on of the best experiences of my life. . .. I did not expect most of them to be so “with it.” I feel like a lot of people look at the elderly as all being the same, but they do not see how all of them are unique individuals part of that one big group.</a:t>
            </a:r>
          </a:p>
          <a:p>
            <a:endParaRPr lang="en-US"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68805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provided their answers prior to the session and I summarized and handed this out to promote discussion. The focused on similarities and differences. Then they brainstormed ideas for how they might be able to work together to address some of these issues. </a:t>
            </a:r>
            <a:r>
              <a:rPr lang="en-US" dirty="0" smtClean="0"/>
              <a:t>Participants absolutely</a:t>
            </a:r>
            <a:r>
              <a:rPr lang="en-US" baseline="0" dirty="0" smtClean="0"/>
              <a:t> loved this exercise. It resulted in very lively discussions and residents wanted to discuss it further after the session so they organized another meeting at the Orchards!</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12798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r>
              <a:rPr lang="en-US" baseline="0" dirty="0" smtClean="0"/>
              <a:t> – I think that it makes sense for me to jump in here.</a:t>
            </a:r>
          </a:p>
          <a:p>
            <a:endParaRPr lang="en-US" baseline="0" dirty="0" smtClean="0"/>
          </a:p>
          <a:p>
            <a:r>
              <a:rPr lang="en-US" baseline="0" dirty="0" smtClean="0"/>
              <a:t>Through a wonderful moment of serendipity, I became involved with Carrie’s program.  I was looking to integrate a community engagement piece into my Psychology of Adulthood &amp; Aging class and happened to mention it to Carrie in our discussions about this symposium.  She generously shared the WISE program and what she had learned in her time piloting the program – we thought that this was a great opportunity to see if the program would work in a different setting.</a:t>
            </a:r>
          </a:p>
          <a:p>
            <a:endParaRPr lang="en-US" baseline="0" dirty="0" smtClean="0"/>
          </a:p>
          <a:p>
            <a:r>
              <a:rPr lang="en-US" baseline="0" dirty="0" smtClean="0"/>
              <a:t>St. Joseph’s Living Center seems to be very different from the Orchards – there are both short-term and long-term residents there.  Even though I explained to the recreation director that I wanted participants who did not have any cognitive difficulties, it ended up being whoever showed up that day – because of this we had a few seniors who were extremely engaging and wonderful with the students – we also had a few seniors who have significant difficulties carrying on a conversation.  There are both positive and negative aspects of this – can discuss at the end.  Our Center for Community Engagement organized transportation to St. Joseph’s and the program took place in their Recreation Room.  The first session was exactly what Carrie used at the Orchards with 1-2 students at each table with 4-5 seniors</a:t>
            </a:r>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06909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 the second session, as an entire class, we brainstormed some questions to include in an </a:t>
            </a:r>
            <a:r>
              <a:rPr lang="en-US" baseline="0" dirty="0" err="1" smtClean="0"/>
              <a:t>Intergenerataional</a:t>
            </a:r>
            <a:r>
              <a:rPr lang="en-US" baseline="0" dirty="0" smtClean="0"/>
              <a:t> Discussion.  Students liked being able to speak to multiple residents, so I divided the questions up by group and they moved around 3 different times.</a:t>
            </a:r>
          </a:p>
          <a:p>
            <a:endParaRPr lang="en-US" baseline="0" dirty="0" smtClean="0"/>
          </a:p>
          <a:p>
            <a:r>
              <a:rPr lang="en-US" baseline="0" dirty="0" smtClean="0"/>
              <a:t>Many of my students actually reported that it was nice to have the questions available to spark discussion – but that one question usually was enough to lead to a longer discussion on each of their lives.  In talking to students, my feeling is that this highlighted their similarities more than their generational differences!</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06909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a:t>
            </a:r>
            <a:r>
              <a:rPr lang="en-US" baseline="0" dirty="0" smtClean="0"/>
              <a:t> quantitative measures as before but t</a:t>
            </a:r>
            <a:r>
              <a:rPr lang="en-US" dirty="0" smtClean="0"/>
              <a:t>his time we added</a:t>
            </a:r>
            <a:r>
              <a:rPr lang="en-US" baseline="0" dirty="0" smtClean="0"/>
              <a:t> some open-ended questions.</a:t>
            </a:r>
          </a:p>
          <a:p>
            <a:endParaRPr lang="en-US" baseline="0" dirty="0" smtClean="0"/>
          </a:p>
          <a:p>
            <a:pPr marL="228600" indent="-228600">
              <a:buAutoNum type="arabicParenBoth"/>
            </a:pPr>
            <a:r>
              <a:rPr lang="en-US" baseline="0" dirty="0" smtClean="0"/>
              <a:t>How did participating in this program influence your views of younger/older adults?</a:t>
            </a:r>
          </a:p>
          <a:p>
            <a:pPr marL="228600" indent="-228600">
              <a:buAutoNum type="arabicParenBoth"/>
            </a:pPr>
            <a:r>
              <a:rPr lang="en-US" baseline="0" dirty="0" smtClean="0"/>
              <a:t>What did you get out of participating in the WISE program</a:t>
            </a:r>
          </a:p>
          <a:p>
            <a:pPr marL="228600" indent="-228600">
              <a:buAutoNum type="arabicParenBoth"/>
            </a:pPr>
            <a:r>
              <a:rPr lang="en-US" baseline="0" dirty="0" smtClean="0"/>
              <a:t>What are the strengths of the program?</a:t>
            </a:r>
          </a:p>
          <a:p>
            <a:pPr marL="228600" indent="-228600">
              <a:buAutoNum type="arabicParenBoth"/>
            </a:pPr>
            <a:r>
              <a:rPr lang="en-US" baseline="0" dirty="0" smtClean="0"/>
              <a:t>How can the program be improved? Do you have any suggestions for future programs?</a:t>
            </a:r>
          </a:p>
          <a:p>
            <a:pPr marL="228600" indent="-228600">
              <a:buAutoNum type="arabicParenBoth"/>
            </a:pPr>
            <a:r>
              <a:rPr lang="en-US" baseline="0" dirty="0" smtClean="0"/>
              <a:t>Is there anything else you would like to share with us?</a:t>
            </a:r>
          </a:p>
          <a:p>
            <a:endParaRPr lang="en-US" baseline="0" dirty="0" smtClean="0"/>
          </a:p>
          <a:p>
            <a:r>
              <a:rPr lang="en-US" baseline="0" dirty="0" smtClean="0"/>
              <a:t>We have yet to analyze the quantitative data or systematically analyze the qualitative data, but we will share some of the comments from the open-ended questions. </a:t>
            </a:r>
          </a:p>
          <a:p>
            <a:endParaRPr lang="en-US" baseline="0" dirty="0" smtClean="0"/>
          </a:p>
          <a:p>
            <a:r>
              <a:rPr lang="en-US" baseline="0" dirty="0" smtClean="0"/>
              <a:t>Students filled out the questionnaires in class and residents were interviewed – RA or activities director met with them one-on-one to complete the survey (past attempts to do this in a group format were challenging)</a:t>
            </a:r>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8454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err="1" smtClean="0"/>
              <a:t>Jenn</a:t>
            </a:r>
            <a:r>
              <a:rPr lang="en-US" b="0" i="0" baseline="0" dirty="0" smtClean="0"/>
              <a:t> – do you want to add comments from your students? Feel free to delete some of mine.</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367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we</a:t>
            </a:r>
            <a:r>
              <a:rPr lang="en-US" baseline="0" dirty="0" smtClean="0"/>
              <a:t> did not ask the corresponding question to the younger participants</a:t>
            </a:r>
          </a:p>
          <a:p>
            <a:endParaRPr lang="en-US" baseline="0" dirty="0" smtClean="0"/>
          </a:p>
          <a:p>
            <a:r>
              <a:rPr lang="en-US" baseline="0" dirty="0" smtClean="0"/>
              <a:t>Small sample—only 11 responses – older participants who were teachers did not feel that it influenced them that much</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7764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2B69F-0B0B-42EF-BCB4-53A90BCE8500}" type="slidenum">
              <a:rPr lang="en-US"/>
              <a:pPr fontAlgn="base">
                <a:spcBef>
                  <a:spcPct val="0"/>
                </a:spcBef>
                <a:spcAft>
                  <a:spcPct val="0"/>
                </a:spcAft>
                <a:defRPr/>
              </a:pPr>
              <a:t>5</a:t>
            </a:fld>
            <a:endParaRPr lang="en-US" dirty="0"/>
          </a:p>
        </p:txBody>
      </p:sp>
      <p:sp>
        <p:nvSpPr>
          <p:cNvPr id="17410"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en-US" dirty="0" smtClean="0"/>
              <a:t>To get us started, let me tell</a:t>
            </a:r>
            <a:r>
              <a:rPr lang="en-US" baseline="0" dirty="0" smtClean="0"/>
              <a:t> you about my college and aging program.  I’m at Lasell College, which is a small liberal arts College just outside of Boston. For many years it was a 2 year women’s college. In 1992 I became a 4 year college, in 1998 it became a co-educational college, and in 2000 it became an intergenerational campus. In 2000, it build Lasell Village, a continued care retirement community on the Lasell campus – “down the street from the campus center”.  While it is in many ways it’s a typical CCRC – it has a one distinctive component. DESCRIBE EDUCATION COMPONENT.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person said – not very much. The program is not a good fit for everyone.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42024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we</a:t>
            </a:r>
            <a:r>
              <a:rPr lang="en-US" baseline="0" dirty="0" smtClean="0"/>
              <a:t> don’t need this slide – this issues will come up in our discussion of lessons learned.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73628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we do this together or perhaps alternate? Your challenges were different. Not sure what to put on this slide.</a:t>
            </a:r>
            <a:endParaRPr lang="en-US" dirty="0" smtClean="0"/>
          </a:p>
          <a:p>
            <a:endParaRPr lang="en-US" dirty="0" smtClean="0"/>
          </a:p>
          <a:p>
            <a:r>
              <a:rPr lang="en-US" dirty="0" smtClean="0"/>
              <a:t>What works:</a:t>
            </a:r>
          </a:p>
          <a:p>
            <a:endParaRPr lang="en-US" dirty="0" smtClean="0"/>
          </a:p>
          <a:p>
            <a:pPr marL="228600" indent="-228600">
              <a:buAutoNum type="arabicPeriod"/>
            </a:pPr>
            <a:r>
              <a:rPr lang="en-US" dirty="0" smtClean="0"/>
              <a:t>Small groups work best</a:t>
            </a:r>
          </a:p>
          <a:p>
            <a:pPr marL="228600" indent="-228600">
              <a:buAutoNum type="arabicPeriod"/>
            </a:pPr>
            <a:r>
              <a:rPr lang="en-US" dirty="0" smtClean="0"/>
              <a:t>Structured activities that involve rotating groups so there is an opportunity to interact with more people</a:t>
            </a:r>
          </a:p>
          <a:p>
            <a:pPr marL="228600" indent="-228600">
              <a:buAutoNum type="arabicPeriod"/>
            </a:pPr>
            <a:r>
              <a:rPr lang="en-US" dirty="0" smtClean="0"/>
              <a:t>Meeting during class time allows more students to participate</a:t>
            </a:r>
          </a:p>
          <a:p>
            <a:pPr marL="628650" lvl="1" indent="-171450">
              <a:buFont typeface="Arial"/>
              <a:buChar char="•"/>
            </a:pPr>
            <a:r>
              <a:rPr lang="en-US" dirty="0" smtClean="0"/>
              <a:t>However,</a:t>
            </a:r>
            <a:r>
              <a:rPr lang="en-US" baseline="0" dirty="0" smtClean="0"/>
              <a:t> if it is off-campus, this was a challenge because students have classes before and after the session.  Even though transportation was provided at Eastern, many students could not go because they would miss the end or beginning of another class.</a:t>
            </a:r>
            <a:endParaRPr lang="en-US" dirty="0" smtClean="0"/>
          </a:p>
          <a:p>
            <a:pPr marL="228600" indent="-228600">
              <a:buAutoNum type="arabicPeriod"/>
            </a:pPr>
            <a:endParaRPr lang="en-US" dirty="0" smtClean="0"/>
          </a:p>
          <a:p>
            <a:pPr marL="228600" indent="-228600">
              <a:buAutoNum type="arabicPeriod"/>
            </a:pPr>
            <a:endParaRPr lang="en-US" dirty="0"/>
          </a:p>
          <a:p>
            <a:r>
              <a:rPr lang="en-US" dirty="0" smtClean="0"/>
              <a:t>Ongoing challenges:</a:t>
            </a:r>
          </a:p>
          <a:p>
            <a:endParaRPr lang="en-US" dirty="0"/>
          </a:p>
          <a:p>
            <a:pPr marL="228600" indent="-228600">
              <a:buAutoNum type="arabicPeriod"/>
            </a:pPr>
            <a:r>
              <a:rPr lang="en-US" dirty="0" smtClean="0"/>
              <a:t>Transportation</a:t>
            </a:r>
          </a:p>
          <a:p>
            <a:pPr marL="628650" lvl="1" indent="-171450">
              <a:buFont typeface="Arial"/>
              <a:buChar char="•"/>
            </a:pPr>
            <a:r>
              <a:rPr lang="en-US" dirty="0" smtClean="0"/>
              <a:t>You have to have some support from your campus if you are going to the facility – this was not</a:t>
            </a:r>
            <a:r>
              <a:rPr lang="en-US" baseline="0" dirty="0" smtClean="0"/>
              <a:t> a challenge at </a:t>
            </a:r>
            <a:r>
              <a:rPr lang="en-US" baseline="0" dirty="0" err="1" smtClean="0"/>
              <a:t>Eastern’s</a:t>
            </a:r>
            <a:r>
              <a:rPr lang="en-US" baseline="0" dirty="0" smtClean="0"/>
              <a:t> site.</a:t>
            </a:r>
          </a:p>
          <a:p>
            <a:pPr marL="628650" lvl="1" indent="-171450">
              <a:buFont typeface="Arial"/>
              <a:buChar char="•"/>
            </a:pPr>
            <a:r>
              <a:rPr lang="en-US" baseline="0" dirty="0" smtClean="0"/>
              <a:t>The Orchards sent a van to and from campus for 12 students max – this was great for students without cars!</a:t>
            </a:r>
            <a:endParaRPr lang="en-US" dirty="0" smtClean="0"/>
          </a:p>
          <a:p>
            <a:pPr marL="228600" indent="-228600">
              <a:buAutoNum type="arabicPeriod"/>
            </a:pPr>
            <a:r>
              <a:rPr lang="en-US" dirty="0" smtClean="0"/>
              <a:t>Location – it is good to go to both places, but fewer residents participate when sessions are on campus – hard to get students off campus</a:t>
            </a:r>
          </a:p>
          <a:p>
            <a:pPr marL="685800" lvl="1" indent="-228600">
              <a:buFont typeface="Arial"/>
              <a:buChar char="•"/>
            </a:pPr>
            <a:r>
              <a:rPr lang="en-US" dirty="0" smtClean="0"/>
              <a:t>The</a:t>
            </a:r>
            <a:r>
              <a:rPr lang="en-US" baseline="0" dirty="0" smtClean="0"/>
              <a:t> most common comment that students made at Eastern was that they wished we had gone to a senior center instead of a nursing home.</a:t>
            </a:r>
          </a:p>
          <a:p>
            <a:pPr marL="685800" lvl="1" indent="-228600">
              <a:buFont typeface="Arial"/>
              <a:buChar char="•"/>
            </a:pPr>
            <a:r>
              <a:rPr lang="en-US" baseline="0" dirty="0" smtClean="0"/>
              <a:t>Orchards residents complained of too much walking when they came to campus, bathrooms not great, hard to hear is some rooms</a:t>
            </a:r>
            <a:endParaRPr lang="en-US" dirty="0" smtClean="0"/>
          </a:p>
          <a:p>
            <a:pPr marL="228600" indent="-228600">
              <a:buAutoNum type="arabicPeriod"/>
            </a:pPr>
            <a:r>
              <a:rPr lang="en-US" dirty="0" smtClean="0"/>
              <a:t>How to keep program content fresh for residents</a:t>
            </a:r>
          </a:p>
          <a:p>
            <a:pPr marL="228600" indent="-228600">
              <a:buAutoNum type="arabicPeriod"/>
            </a:pPr>
            <a:r>
              <a:rPr lang="en-US" dirty="0" smtClean="0"/>
              <a:t>Tailoring content specifically</a:t>
            </a:r>
            <a:r>
              <a:rPr lang="en-US" baseline="0" dirty="0" smtClean="0"/>
              <a:t> for your group is usually needed</a:t>
            </a:r>
            <a:endParaRPr lang="en-US" dirty="0" smtClean="0"/>
          </a:p>
          <a:p>
            <a:pPr marL="228600" indent="-228600">
              <a:buAutoNum type="arabicPeriod"/>
            </a:pPr>
            <a:r>
              <a:rPr lang="en-US" dirty="0" smtClean="0"/>
              <a:t>Getting a large</a:t>
            </a:r>
            <a:r>
              <a:rPr lang="en-US" baseline="0" dirty="0" smtClean="0"/>
              <a:t> enough </a:t>
            </a:r>
            <a:r>
              <a:rPr lang="en-US" dirty="0" smtClean="0"/>
              <a:t>group of older adults</a:t>
            </a:r>
            <a:r>
              <a:rPr lang="en-US" baseline="0" dirty="0" smtClean="0"/>
              <a:t> to consistently participate for research purposes</a:t>
            </a:r>
            <a:r>
              <a:rPr lang="en-US" baseline="0" dirty="0"/>
              <a:t>	</a:t>
            </a:r>
            <a:endParaRPr lang="en-US" baseline="0" dirty="0" smtClean="0"/>
          </a:p>
          <a:p>
            <a:pPr marL="628650" lvl="1" indent="-171450">
              <a:buFont typeface="Arial"/>
              <a:buChar char="•"/>
            </a:pPr>
            <a:r>
              <a:rPr lang="en-US" baseline="0" dirty="0" smtClean="0"/>
              <a:t>St. Joseph’s Living Center did not allow us to collect data from residents after the program</a:t>
            </a:r>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31088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20990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this at the end?</a:t>
            </a:r>
          </a:p>
          <a:p>
            <a:r>
              <a:rPr lang="en-US" dirty="0" smtClean="0"/>
              <a:t>Yes – I think that this belongs</a:t>
            </a:r>
            <a:r>
              <a:rPr lang="en-US" baseline="0" dirty="0" smtClean="0"/>
              <a:t> at the end.  I added in my funding source and helpers too!</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7591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CDCF08-7BE9-4C97-9FA6-751C0E504BDD}" type="slidenum">
              <a:rPr lang="en-US" smtClean="0">
                <a:solidFill>
                  <a:prstClr val="black"/>
                </a:solidFill>
              </a:rPr>
              <a:pPr/>
              <a:t>39</a:t>
            </a:fld>
            <a:endParaRPr lang="en-US" smtClean="0">
              <a:solidFill>
                <a:prstClr val="black"/>
              </a:solidFill>
            </a:endParaRPr>
          </a:p>
        </p:txBody>
      </p:sp>
    </p:spTree>
    <p:extLst>
      <p:ext uri="{BB962C8B-B14F-4D97-AF65-F5344CB8AC3E}">
        <p14:creationId xmlns:p14="http://schemas.microsoft.com/office/powerpoint/2010/main" val="1415842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the importance of engagement of students with older</a:t>
            </a:r>
            <a:r>
              <a:rPr lang="en-US" baseline="0" dirty="0" smtClean="0"/>
              <a:t> adults. Yet, we need to continue to think about it differently than say we have in the past. For example, because CSU focuses on engagement with the community, how can I as an instructor link undergraduate gerontology minor students to older adults in the community? One way I have been able to do this is by building into the student program of study are service-learning opportunities.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165738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a core course that is required of students in the Minor is AHS 201: Perspectives in gerontology. Talk about the course here – highlighting the S-L assignment.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14234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areas students can focus their service-learning experience</a:t>
            </a:r>
            <a:r>
              <a:rPr lang="en-US" baseline="0" dirty="0" smtClean="0"/>
              <a:t> is with working with grandfamilies. First, what is grandfamilies – go into defining this and giving statistics including Colorado numbers.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689463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linking the University’s mission to our student learning and to community engagement – one service-learning activity that student can participate in is through the Larimer County Alliance for Grandfamilies. Here give details on the Alliance, its mission, partners, history, etc.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60930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A8B7C-83F1-4EF0-AF78-A72F5F8FE9B2}" type="slidenum">
              <a:rPr lang="en-US">
                <a:solidFill>
                  <a:prstClr val="black"/>
                </a:solidFill>
              </a:rPr>
              <a:pPr fontAlgn="base">
                <a:spcBef>
                  <a:spcPct val="0"/>
                </a:spcBef>
                <a:spcAft>
                  <a:spcPct val="0"/>
                </a:spcAft>
                <a:defRPr/>
              </a:pPr>
              <a:t>6</a:t>
            </a:fld>
            <a:endParaRPr lang="en-US" dirty="0">
              <a:solidFill>
                <a:prstClr val="black"/>
              </a:solidFill>
            </a:endParaRPr>
          </a:p>
        </p:txBody>
      </p:sp>
      <p:sp>
        <p:nvSpPr>
          <p:cNvPr id="1945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Describe</a:t>
            </a:r>
            <a:r>
              <a:rPr lang="en-US" baseline="0" dirty="0" smtClean="0"/>
              <a:t> the resident population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here are</a:t>
            </a:r>
            <a:r>
              <a:rPr lang="en-US" baseline="0" dirty="0" smtClean="0"/>
              <a:t> examples of activities that students in the past have done for their service-learning activities that link them to older adults without placing the emphasis on “older or younger” and instead places it in the context of a type of family form and in community engagement. These allow for greater understanding of working in places of work with multi-generations. </a:t>
            </a:r>
          </a:p>
          <a:p>
            <a:endParaRPr lang="en-US" baseline="0" dirty="0" smtClean="0"/>
          </a:p>
          <a:p>
            <a:r>
              <a:rPr lang="en-US" baseline="0" dirty="0" smtClean="0"/>
              <a:t>Attend meetings, take notes, participate in support groups – providing childcare to the grandchildren (another example of IG), interviewing grandparents and writing articles for out website, etc.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273120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these </a:t>
            </a:r>
            <a:r>
              <a:rPr lang="en-US" dirty="0" err="1" smtClean="0"/>
              <a:t>topis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F921F9A-1980-4799-970A-4D2E3F7B3013}"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559502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1" u="sng" baseline="0" dirty="0" smtClean="0"/>
          </a:p>
        </p:txBody>
      </p:sp>
      <p:sp>
        <p:nvSpPr>
          <p:cNvPr id="4" name="Slide Number Placeholder 3"/>
          <p:cNvSpPr>
            <a:spLocks noGrp="1"/>
          </p:cNvSpPr>
          <p:nvPr>
            <p:ph type="sldNum" sz="quarter" idx="10"/>
          </p:nvPr>
        </p:nvSpPr>
        <p:spPr/>
        <p:txBody>
          <a:bodyPr/>
          <a:lstStyle/>
          <a:p>
            <a:fld id="{050931E2-D15F-4A4B-9A45-1C604B5756F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284747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5B61C-EC97-4A81-9C8B-531E69E38BEF}" type="slidenum">
              <a:rPr lang="en-US" smtClean="0">
                <a:solidFill>
                  <a:prstClr val="black"/>
                </a:solidFill>
              </a:rPr>
              <a:pPr/>
              <a:t>49</a:t>
            </a:fld>
            <a:endParaRPr lang="en-US" smtClean="0">
              <a:solidFill>
                <a:prstClr val="black"/>
              </a:solidFill>
            </a:endParaRPr>
          </a:p>
        </p:txBody>
      </p:sp>
    </p:spTree>
    <p:extLst>
      <p:ext uri="{BB962C8B-B14F-4D97-AF65-F5344CB8AC3E}">
        <p14:creationId xmlns:p14="http://schemas.microsoft.com/office/powerpoint/2010/main" val="356207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a:t>
            </a:r>
            <a:r>
              <a:rPr lang="en-US" baseline="0" dirty="0" smtClean="0"/>
              <a:t> may fulfill their education requirements in a number of ways. </a:t>
            </a:r>
          </a:p>
          <a:p>
            <a:endParaRPr lang="en-US" baseline="0" dirty="0" smtClean="0"/>
          </a:p>
          <a:p>
            <a:r>
              <a:rPr lang="en-US" baseline="0" dirty="0" smtClean="0"/>
              <a:t>Residents can take 4 – 8 week classes at the Village with other residents.</a:t>
            </a:r>
          </a:p>
          <a:p>
            <a:r>
              <a:rPr lang="en-US" baseline="0" dirty="0" smtClean="0"/>
              <a:t>Residents can take any class at the college.</a:t>
            </a:r>
          </a:p>
          <a:p>
            <a:endParaRPr lang="en-US" baseline="0" dirty="0" smtClean="0"/>
          </a:p>
          <a:p>
            <a:r>
              <a:rPr lang="en-US" baseline="0" dirty="0" smtClean="0"/>
              <a:t>In addition, residents can take a designated intergenerational class, such as my classes which deals with adult development and aging. </a:t>
            </a:r>
          </a:p>
          <a:p>
            <a:r>
              <a:rPr lang="en-US" baseline="0" dirty="0" smtClean="0"/>
              <a:t>Residents can participate in special age-related intergenerational class projects  -- such as the class in Ethics and Morality in War Literature which produces a book of interviews with older veterans about their experience during WWII, Korean War. </a:t>
            </a:r>
          </a:p>
          <a:p>
            <a:endParaRPr lang="en-US" baseline="0" dirty="0" smtClean="0"/>
          </a:p>
        </p:txBody>
      </p:sp>
      <p:sp>
        <p:nvSpPr>
          <p:cNvPr id="4" name="Slide Number Placeholder 3"/>
          <p:cNvSpPr>
            <a:spLocks noGrp="1"/>
          </p:cNvSpPr>
          <p:nvPr>
            <p:ph type="sldNum" sz="quarter" idx="10"/>
          </p:nvPr>
        </p:nvSpPr>
        <p:spPr/>
        <p:txBody>
          <a:bodyPr/>
          <a:lstStyle/>
          <a:p>
            <a:fld id="{11C07DD0-58A5-4CD6-B929-DD6017D6D7E4}" type="slidenum">
              <a:rPr lang="en-US" smtClean="0"/>
              <a:t>7</a:t>
            </a:fld>
            <a:endParaRPr lang="en-US" dirty="0"/>
          </a:p>
        </p:txBody>
      </p:sp>
    </p:spTree>
    <p:extLst>
      <p:ext uri="{BB962C8B-B14F-4D97-AF65-F5344CB8AC3E}">
        <p14:creationId xmlns:p14="http://schemas.microsoft.com/office/powerpoint/2010/main" val="325544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 the first few</a:t>
            </a:r>
            <a:r>
              <a:rPr lang="en-US" baseline="0" dirty="0" smtClean="0"/>
              <a:t> years, classes in which younger and older students came together were very popular.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8</a:t>
            </a:fld>
            <a:endParaRPr lang="en-US" dirty="0"/>
          </a:p>
        </p:txBody>
      </p:sp>
    </p:spTree>
    <p:extLst>
      <p:ext uri="{BB962C8B-B14F-4D97-AF65-F5344CB8AC3E}">
        <p14:creationId xmlns:p14="http://schemas.microsoft.com/office/powerpoint/2010/main" val="161709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over time there appears to have been a </a:t>
            </a:r>
            <a:r>
              <a:rPr lang="en-US" dirty="0" smtClean="0"/>
              <a:t> “natural</a:t>
            </a:r>
            <a:r>
              <a:rPr lang="en-US" baseline="0" dirty="0" smtClean="0"/>
              <a:t> decline” in intergenerational engagement.</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9</a:t>
            </a:fld>
            <a:endParaRPr lang="en-US" dirty="0"/>
          </a:p>
        </p:txBody>
      </p:sp>
    </p:spTree>
    <p:extLst>
      <p:ext uri="{BB962C8B-B14F-4D97-AF65-F5344CB8AC3E}">
        <p14:creationId xmlns:p14="http://schemas.microsoft.com/office/powerpoint/2010/main" val="31906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might account for the decline in intergenerational engagement?  It’s been my observation that factors are at work.   DESCRIBE THESE FACTORS. </a:t>
            </a:r>
          </a:p>
          <a:p>
            <a:endParaRPr lang="en-US" baseline="0" dirty="0" smtClean="0"/>
          </a:p>
          <a:p>
            <a:r>
              <a:rPr lang="en-US" baseline="0" dirty="0" smtClean="0"/>
              <a:t>In speaking other colleagues, its become clear that these issues are not unique to my institution – and, we can see them at work in other programs trying to bring together younger and older learners in intergenerational exchange. </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10</a:t>
            </a:fld>
            <a:endParaRPr lang="en-US" dirty="0"/>
          </a:p>
        </p:txBody>
      </p:sp>
    </p:spTree>
    <p:extLst>
      <p:ext uri="{BB962C8B-B14F-4D97-AF65-F5344CB8AC3E}">
        <p14:creationId xmlns:p14="http://schemas.microsoft.com/office/powerpoint/2010/main" val="165891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can we do about it?  One solution that I’ve been exploring (and my other colleagues here today have been considering) – is to revise the basic framework around intergenerational exchange.</a:t>
            </a:r>
          </a:p>
          <a:p>
            <a:endParaRPr lang="en-US" baseline="0" dirty="0" smtClean="0"/>
          </a:p>
          <a:p>
            <a:r>
              <a:rPr lang="en-US" baseline="0" dirty="0" smtClean="0"/>
              <a:t>The basic idea is that in order to bring older and younger learners together,  a more “common ground” approach is needed which makes use of opportunities of  mutual interest.  Many of the designated intergenerational courses and projects focused on “AGE” and “AGING” – what is aging about, what were things like when you were young, etc…  After awhile this framework “gets old”.</a:t>
            </a:r>
            <a:endParaRPr lang="en-US" dirty="0"/>
          </a:p>
        </p:txBody>
      </p:sp>
      <p:sp>
        <p:nvSpPr>
          <p:cNvPr id="4" name="Slide Number Placeholder 3"/>
          <p:cNvSpPr>
            <a:spLocks noGrp="1"/>
          </p:cNvSpPr>
          <p:nvPr>
            <p:ph type="sldNum" sz="quarter" idx="10"/>
          </p:nvPr>
        </p:nvSpPr>
        <p:spPr/>
        <p:txBody>
          <a:bodyPr/>
          <a:lstStyle/>
          <a:p>
            <a:fld id="{11C07DD0-58A5-4CD6-B929-DD6017D6D7E4}" type="slidenum">
              <a:rPr lang="en-US" smtClean="0"/>
              <a:t>11</a:t>
            </a:fld>
            <a:endParaRPr lang="en-US" dirty="0"/>
          </a:p>
        </p:txBody>
      </p:sp>
    </p:spTree>
    <p:extLst>
      <p:ext uri="{BB962C8B-B14F-4D97-AF65-F5344CB8AC3E}">
        <p14:creationId xmlns:p14="http://schemas.microsoft.com/office/powerpoint/2010/main" val="84121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473CBF9-19F5-429D-BCB3-13E79DB261A9}" type="datetimeFigureOut">
              <a:rPr lang="en-US">
                <a:solidFill>
                  <a:srgbClr val="292934"/>
                </a:solidFill>
              </a:rPr>
              <a:pPr>
                <a:defRPr/>
              </a:pPr>
              <a:t>3/27/2014</a:t>
            </a:fld>
            <a:endParaRPr lang="en-US" dirty="0">
              <a:solidFill>
                <a:srgbClr val="292934"/>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5F8E95D7-DA14-4DDC-979E-DA6F7F7E22A3}" type="slidenum">
              <a:rPr lang="en-US">
                <a:solidFill>
                  <a:srgbClr val="292934"/>
                </a:solidFill>
              </a:rPr>
              <a:pPr>
                <a:defRPr/>
              </a:pPr>
              <a:t>‹#›</a:t>
            </a:fld>
            <a:endParaRPr lang="en-US" dirty="0">
              <a:solidFill>
                <a:srgbClr val="292934"/>
              </a:solidFill>
            </a:endParaRPr>
          </a:p>
        </p:txBody>
      </p:sp>
    </p:spTree>
    <p:extLst>
      <p:ext uri="{BB962C8B-B14F-4D97-AF65-F5344CB8AC3E}">
        <p14:creationId xmlns:p14="http://schemas.microsoft.com/office/powerpoint/2010/main" val="37463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8EED7B-F43D-4C8A-AD63-008F3601E3FE}" type="datetimeFigureOut">
              <a:rPr lang="en-US">
                <a:solidFill>
                  <a:srgbClr val="292934"/>
                </a:solidFill>
              </a:rPr>
              <a:pPr>
                <a:defRPr/>
              </a:pPr>
              <a:t>3/27/2014</a:t>
            </a:fld>
            <a:endParaRPr lang="en-US" dirty="0">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9751D8A9-EC26-4D75-8CBD-29FF9C747028}"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17884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F58F9-6DAC-475A-A8A9-436F27C3F8B5}" type="datetimeFigureOut">
              <a:rPr lang="en-US">
                <a:solidFill>
                  <a:srgbClr val="292934"/>
                </a:solidFill>
              </a:rPr>
              <a:pPr>
                <a:defRPr/>
              </a:pPr>
              <a:t>3/27/2014</a:t>
            </a:fld>
            <a:endParaRPr lang="en-US" dirty="0">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8BEF5476-65B8-4351-AF2C-1177355FCB10}"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405006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4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0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2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09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41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968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38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66E612-4748-4DFD-92A1-9516F7FD0B40}" type="datetimeFigureOut">
              <a:rPr lang="en-US">
                <a:solidFill>
                  <a:srgbClr val="292934"/>
                </a:solidFill>
              </a:rPr>
              <a:pPr>
                <a:defRPr/>
              </a:pPr>
              <a:t>3/27/2014</a:t>
            </a:fld>
            <a:endParaRPr lang="en-US" dirty="0">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519FA839-3743-461B-B328-7DA5C2576CC3}"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2965278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1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71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52917-16C7-2847-9DE5-01D2C1208BCC}"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CB2CB-384D-D54A-918C-CC522157F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956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19A63F-E7BC-446D-BD5C-134AABB72A31}"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B1A8F5-6AEF-4E47-95B7-95C9EEBE3A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637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6468C7-7C93-43AE-9C43-2F6AFEF00ACB}"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D5EBD3-A6E8-4A4B-855C-6AAA1B5D7D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274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2379D-C79F-45F6-AFAF-9C347F089107}"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813DE6-31E0-49C2-8B3F-E419EB9B85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559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CBF467-CD93-43EA-B164-34C6E26C0A24}" type="datetimeFigureOut">
              <a:rPr lang="en-US">
                <a:solidFill>
                  <a:prstClr val="black">
                    <a:tint val="75000"/>
                  </a:prstClr>
                </a:solidFill>
              </a:rPr>
              <a:pPr>
                <a:defRPr/>
              </a:pPr>
              <a:t>3/27/2014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AF168A-EA93-4038-A5D4-F38EFB7564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11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1162D7-6A9E-4779-8DC4-47A3F87FFF9E}" type="datetimeFigureOut">
              <a:rPr lang="en-US">
                <a:solidFill>
                  <a:prstClr val="black">
                    <a:tint val="75000"/>
                  </a:prstClr>
                </a:solidFill>
              </a:rPr>
              <a:pPr>
                <a:defRPr/>
              </a:pPr>
              <a:t>3/27/2014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28E021-56F1-48CF-8672-88C26E66E0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8465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612185-3EDB-40DA-BA75-CE49AA9F58DF}" type="datetimeFigureOut">
              <a:rPr lang="en-US">
                <a:solidFill>
                  <a:prstClr val="black">
                    <a:tint val="75000"/>
                  </a:prstClr>
                </a:solidFill>
              </a:rPr>
              <a:pPr>
                <a:defRPr/>
              </a:pPr>
              <a:t>3/27/2014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16398B-CC9C-4160-AC4C-196B2A31BB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861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424CA9-903B-47D2-9DA8-47AFCA531BC4}" type="datetimeFigureOut">
              <a:rPr lang="en-US">
                <a:solidFill>
                  <a:prstClr val="black">
                    <a:tint val="75000"/>
                  </a:prstClr>
                </a:solidFill>
              </a:rPr>
              <a:pPr>
                <a:defRPr/>
              </a:pPr>
              <a:t>3/27/2014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33C44C-8579-44E5-B511-C416EB406A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1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F56929-7BF3-45C7-A803-4DCFD5059C5C}" type="datetimeFigureOut">
              <a:rPr lang="en-US">
                <a:solidFill>
                  <a:srgbClr val="292934"/>
                </a:solidFill>
              </a:rPr>
              <a:pPr>
                <a:defRPr/>
              </a:pPr>
              <a:t>3/27/2014</a:t>
            </a:fld>
            <a:endParaRPr lang="en-US" dirty="0">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E64E5351-950A-42E2-8F91-145069750755}"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244508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515E6D-AA57-423D-AD81-F97C9E65E10B}" type="datetimeFigureOut">
              <a:rPr lang="en-US">
                <a:solidFill>
                  <a:prstClr val="black">
                    <a:tint val="75000"/>
                  </a:prstClr>
                </a:solidFill>
              </a:rPr>
              <a:pPr>
                <a:defRPr/>
              </a:pPr>
              <a:t>3/27/2014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9DEF5F-A2A7-4BBC-B178-F57E0FDF20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788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A1996F-CB68-4EF3-B9FD-1F1DFAAB32B7}" type="datetimeFigureOut">
              <a:rPr lang="en-US">
                <a:solidFill>
                  <a:prstClr val="black">
                    <a:tint val="75000"/>
                  </a:prstClr>
                </a:solidFill>
              </a:rPr>
              <a:pPr>
                <a:defRPr/>
              </a:pPr>
              <a:t>3/27/2014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D2A6BE-A102-4849-B1DA-FF243470F4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5335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47A724-A6EF-41FF-B3ED-BE28D82DF444}"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7EA64-EB5B-48E8-A676-F3E63E1235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0155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DD361-202F-441D-8F9F-6AF7A92F9D97}"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57E9C-5914-44C1-AEDB-01A40F5A23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28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869CC93-B612-4FBC-A551-18BAB8E2FB83}" type="datetimeFigureOut">
              <a:rPr lang="en-US">
                <a:solidFill>
                  <a:srgbClr val="292934"/>
                </a:solidFill>
              </a:rPr>
              <a:pPr>
                <a:defRPr/>
              </a:pPr>
              <a:t>3/27/2014</a:t>
            </a:fld>
            <a:endParaRPr lang="en-US" dirty="0">
              <a:solidFill>
                <a:srgbClr val="29293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7" name="Slide Number Placeholder 5"/>
          <p:cNvSpPr>
            <a:spLocks noGrp="1"/>
          </p:cNvSpPr>
          <p:nvPr>
            <p:ph type="sldNum" sz="quarter" idx="12"/>
          </p:nvPr>
        </p:nvSpPr>
        <p:spPr/>
        <p:txBody>
          <a:bodyPr/>
          <a:lstStyle>
            <a:lvl1pPr>
              <a:defRPr/>
            </a:lvl1pPr>
          </a:lstStyle>
          <a:p>
            <a:pPr>
              <a:defRPr/>
            </a:pPr>
            <a:fld id="{1909B965-0B64-4CE1-A87C-7DC8C3117192}"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288460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7FD3C28-B019-47EE-99DD-3BAC9E0F87E2}" type="datetimeFigureOut">
              <a:rPr lang="en-US">
                <a:solidFill>
                  <a:srgbClr val="292934"/>
                </a:solidFill>
              </a:rPr>
              <a:pPr>
                <a:defRPr/>
              </a:pPr>
              <a:t>3/27/2014</a:t>
            </a:fld>
            <a:endParaRPr lang="en-US" dirty="0">
              <a:solidFill>
                <a:srgbClr val="292934"/>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9" name="Slide Number Placeholder 5"/>
          <p:cNvSpPr>
            <a:spLocks noGrp="1"/>
          </p:cNvSpPr>
          <p:nvPr>
            <p:ph type="sldNum" sz="quarter" idx="12"/>
          </p:nvPr>
        </p:nvSpPr>
        <p:spPr/>
        <p:txBody>
          <a:bodyPr/>
          <a:lstStyle>
            <a:lvl1pPr>
              <a:defRPr/>
            </a:lvl1pPr>
          </a:lstStyle>
          <a:p>
            <a:pPr>
              <a:defRPr/>
            </a:pPr>
            <a:fld id="{612444C4-CD2E-499D-AB79-3AC3BA8E1806}"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231952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1EEB98-6416-47F1-8A48-D72B8FAE50A7}" type="datetimeFigureOut">
              <a:rPr lang="en-US">
                <a:solidFill>
                  <a:srgbClr val="292934"/>
                </a:solidFill>
              </a:rPr>
              <a:pPr>
                <a:defRPr/>
              </a:pPr>
              <a:t>3/27/2014</a:t>
            </a:fld>
            <a:endParaRPr lang="en-US" dirty="0">
              <a:solidFill>
                <a:srgbClr val="292934"/>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5" name="Slide Number Placeholder 5"/>
          <p:cNvSpPr>
            <a:spLocks noGrp="1"/>
          </p:cNvSpPr>
          <p:nvPr>
            <p:ph type="sldNum" sz="quarter" idx="12"/>
          </p:nvPr>
        </p:nvSpPr>
        <p:spPr/>
        <p:txBody>
          <a:bodyPr/>
          <a:lstStyle>
            <a:lvl1pPr>
              <a:defRPr/>
            </a:lvl1pPr>
          </a:lstStyle>
          <a:p>
            <a:pPr>
              <a:defRPr/>
            </a:pPr>
            <a:fld id="{C6941B07-6703-4306-B19A-6A48FF3E830D}"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46346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C6CC04-0584-45F8-98AE-12AACED419AB}" type="datetimeFigureOut">
              <a:rPr lang="en-US">
                <a:solidFill>
                  <a:srgbClr val="292934"/>
                </a:solidFill>
              </a:rPr>
              <a:pPr>
                <a:defRPr/>
              </a:pPr>
              <a:t>3/27/2014</a:t>
            </a:fld>
            <a:endParaRPr lang="en-US" dirty="0">
              <a:solidFill>
                <a:srgbClr val="292934"/>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4" name="Slide Number Placeholder 5"/>
          <p:cNvSpPr>
            <a:spLocks noGrp="1"/>
          </p:cNvSpPr>
          <p:nvPr>
            <p:ph type="sldNum" sz="quarter" idx="12"/>
          </p:nvPr>
        </p:nvSpPr>
        <p:spPr/>
        <p:txBody>
          <a:bodyPr/>
          <a:lstStyle>
            <a:lvl1pPr>
              <a:defRPr/>
            </a:lvl1pPr>
          </a:lstStyle>
          <a:p>
            <a:pPr>
              <a:defRPr/>
            </a:pPr>
            <a:fld id="{5BA614DC-0050-4275-89B3-E9FBE3DA510D}"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67607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F9E13BF5-9FCB-4AFB-B096-54E518237118}" type="datetimeFigureOut">
              <a:rPr lang="en-US">
                <a:solidFill>
                  <a:srgbClr val="292934"/>
                </a:solidFill>
              </a:rPr>
              <a:pPr>
                <a:defRPr/>
              </a:pPr>
              <a:t>3/27/2014</a:t>
            </a:fld>
            <a:endParaRPr lang="en-US" dirty="0">
              <a:solidFill>
                <a:srgbClr val="29293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7" name="Slide Number Placeholder 5"/>
          <p:cNvSpPr>
            <a:spLocks noGrp="1"/>
          </p:cNvSpPr>
          <p:nvPr>
            <p:ph type="sldNum" sz="quarter" idx="12"/>
          </p:nvPr>
        </p:nvSpPr>
        <p:spPr/>
        <p:txBody>
          <a:bodyPr/>
          <a:lstStyle>
            <a:lvl1pPr>
              <a:defRPr/>
            </a:lvl1pPr>
          </a:lstStyle>
          <a:p>
            <a:pPr>
              <a:defRPr/>
            </a:pPr>
            <a:fld id="{F7D66926-D89E-40E7-8453-76AF8D962FB6}" type="slidenum">
              <a:rPr lang="en-US">
                <a:solidFill>
                  <a:srgbClr val="D2533C"/>
                </a:solidFill>
              </a:rPr>
              <a:pPr>
                <a:defRPr/>
              </a:pPr>
              <a:t>‹#›</a:t>
            </a:fld>
            <a:endParaRPr lang="en-US" dirty="0">
              <a:solidFill>
                <a:srgbClr val="D2533C"/>
              </a:solidFill>
            </a:endParaRPr>
          </a:p>
        </p:txBody>
      </p:sp>
    </p:spTree>
    <p:extLst>
      <p:ext uri="{BB962C8B-B14F-4D97-AF65-F5344CB8AC3E}">
        <p14:creationId xmlns:p14="http://schemas.microsoft.com/office/powerpoint/2010/main" val="58548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1A8CA5F0-36EA-4E33-B2A8-7AFCE892E7F9}" type="datetimeFigureOut">
              <a:rPr lang="en-US">
                <a:solidFill>
                  <a:srgbClr val="292934"/>
                </a:solidFill>
              </a:rPr>
              <a:pPr>
                <a:defRPr/>
              </a:pPr>
              <a:t>3/27/2014</a:t>
            </a:fld>
            <a:endParaRPr lang="en-US" dirty="0">
              <a:solidFill>
                <a:srgbClr val="292934"/>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292934"/>
              </a:solidFill>
            </a:endParaRP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275E198B-1006-4EAE-BC18-CD95D0C4D8E2}" type="slidenum">
              <a:rPr lang="en-US">
                <a:solidFill>
                  <a:srgbClr val="292934"/>
                </a:solidFill>
              </a:rPr>
              <a:pPr>
                <a:defRPr/>
              </a:pPr>
              <a:t>‹#›</a:t>
            </a:fld>
            <a:endParaRPr lang="en-US" dirty="0">
              <a:solidFill>
                <a:srgbClr val="292934"/>
              </a:solidFill>
            </a:endParaRPr>
          </a:p>
        </p:txBody>
      </p:sp>
    </p:spTree>
    <p:extLst>
      <p:ext uri="{BB962C8B-B14F-4D97-AF65-F5344CB8AC3E}">
        <p14:creationId xmlns:p14="http://schemas.microsoft.com/office/powerpoint/2010/main" val="368339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defRPr>
            </a:lvl1pPr>
          </a:lstStyle>
          <a:p>
            <a:pPr>
              <a:defRPr/>
            </a:pPr>
            <a:fld id="{F682712B-AD4C-45DC-BE17-A7BC4D235382}" type="datetimeFigureOut">
              <a:rPr lang="en-US">
                <a:solidFill>
                  <a:srgbClr val="292934"/>
                </a:solidFill>
              </a:rPr>
              <a:pPr>
                <a:defRPr/>
              </a:pPr>
              <a:t>3/27/2014</a:t>
            </a:fld>
            <a:endParaRPr lang="en-US" dirty="0">
              <a:solidFill>
                <a:srgbClr val="292934"/>
              </a:solidFill>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defRPr>
            </a:lvl1pPr>
          </a:lstStyle>
          <a:p>
            <a:pPr>
              <a:defRPr/>
            </a:pPr>
            <a:endParaRPr lang="en-US" dirty="0">
              <a:solidFill>
                <a:srgbClr val="292934"/>
              </a:solidFill>
            </a:endParaRP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defRPr>
            </a:lvl1pPr>
          </a:lstStyle>
          <a:p>
            <a:pPr>
              <a:defRPr/>
            </a:pPr>
            <a:fld id="{7C54EF92-8B87-40B8-B80A-92EABFE0D23B}" type="slidenum">
              <a:rPr lang="en-US">
                <a:solidFill>
                  <a:srgbClr val="D2533C"/>
                </a:solidFill>
              </a:rPr>
              <a:pPr>
                <a:defRPr/>
              </a:pPr>
              <a:t>‹#›</a:t>
            </a:fld>
            <a:endParaRPr lang="en-US" dirty="0">
              <a:solidFill>
                <a:srgbClr val="D2533C"/>
              </a:solidFill>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46274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D352917-16C7-2847-9DE5-01D2C1208BCC}" type="datetimeFigureOut">
              <a:rPr lang="en-US" smtClean="0">
                <a:solidFill>
                  <a:prstClr val="black">
                    <a:tint val="75000"/>
                  </a:prstClr>
                </a:solidFill>
              </a:rPr>
              <a:pPr defTabSz="457200"/>
              <a:t>3/27/2014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C2CB2CB-384D-D54A-918C-CC522157FEA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17487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732E42-6D5F-400C-A8F2-F5EC734A9F38}" type="datetimeFigureOut">
              <a:rPr lang="en-US">
                <a:solidFill>
                  <a:prstClr val="black">
                    <a:tint val="75000"/>
                  </a:prstClr>
                </a:solidFill>
              </a:rPr>
              <a:pPr>
                <a:defRPr/>
              </a:pPr>
              <a:t>3/27/2014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789A97-E032-4852-B908-2BCDFC940B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6641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wmf"/><Relationship Id="rId7"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56.png"/><Relationship Id="rId11" Type="http://schemas.openxmlformats.org/officeDocument/2006/relationships/image" Target="../media/image34.wmf"/><Relationship Id="rId5" Type="http://schemas.openxmlformats.org/officeDocument/2006/relationships/image" Target="../media/image55.jpeg"/><Relationship Id="rId10" Type="http://schemas.openxmlformats.org/officeDocument/2006/relationships/image" Target="../media/image37.jpeg"/><Relationship Id="rId4" Type="http://schemas.openxmlformats.org/officeDocument/2006/relationships/image" Target="../media/image54.jpeg"/><Relationship Id="rId9"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4821" y="685800"/>
            <a:ext cx="8487230" cy="3733801"/>
          </a:xfrm>
        </p:spPr>
        <p:txBody>
          <a:bodyPr/>
          <a:lstStyle/>
          <a:p>
            <a:pPr algn="ctr">
              <a:spcBef>
                <a:spcPts val="0"/>
              </a:spcBef>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Taking “Age” Out </a:t>
            </a:r>
            <a:r>
              <a:rPr lang="en-US" sz="2800" b="1" dirty="0" smtClean="0">
                <a:latin typeface="Tahoma" panose="020B0604030504040204" pitchFamily="34" charset="0"/>
                <a:ea typeface="Tahoma" panose="020B0604030504040204" pitchFamily="34" charset="0"/>
                <a:cs typeface="Tahoma" panose="020B0604030504040204" pitchFamily="34" charset="0"/>
              </a:rPr>
              <a:t>of Intergenerational Programs: A </a:t>
            </a:r>
            <a:r>
              <a:rPr lang="en-US" sz="2800" b="1" dirty="0">
                <a:latin typeface="Tahoma" panose="020B0604030504040204" pitchFamily="34" charset="0"/>
                <a:ea typeface="Tahoma" panose="020B0604030504040204" pitchFamily="34" charset="0"/>
                <a:cs typeface="Tahoma" panose="020B0604030504040204" pitchFamily="34" charset="0"/>
              </a:rPr>
              <a:t>New Model for </a:t>
            </a:r>
            <a:r>
              <a:rPr lang="en-US" sz="2800" b="1" dirty="0" smtClean="0">
                <a:latin typeface="Tahoma" panose="020B0604030504040204" pitchFamily="34" charset="0"/>
                <a:ea typeface="Tahoma" panose="020B0604030504040204" pitchFamily="34" charset="0"/>
                <a:cs typeface="Tahoma" panose="020B0604030504040204" pitchFamily="34" charset="0"/>
              </a:rPr>
              <a:t/>
            </a:r>
            <a:br>
              <a:rPr lang="en-US" sz="2800" b="1" dirty="0" smtClean="0">
                <a:latin typeface="Tahoma" panose="020B0604030504040204" pitchFamily="34" charset="0"/>
                <a:ea typeface="Tahoma" panose="020B0604030504040204" pitchFamily="34" charset="0"/>
                <a:cs typeface="Tahoma" panose="020B0604030504040204" pitchFamily="34" charset="0"/>
              </a:rPr>
            </a:br>
            <a:r>
              <a:rPr lang="en-US" sz="2800" b="1" dirty="0" smtClean="0">
                <a:latin typeface="Tahoma" panose="020B0604030504040204" pitchFamily="34" charset="0"/>
                <a:ea typeface="Tahoma" panose="020B0604030504040204" pitchFamily="34" charset="0"/>
                <a:cs typeface="Tahoma" panose="020B0604030504040204" pitchFamily="34" charset="0"/>
              </a:rPr>
              <a:t>Connecting Older and </a:t>
            </a:r>
            <a:r>
              <a:rPr lang="en-US" sz="2800" b="1" dirty="0">
                <a:latin typeface="Tahoma" panose="020B0604030504040204" pitchFamily="34" charset="0"/>
                <a:ea typeface="Tahoma" panose="020B0604030504040204" pitchFamily="34" charset="0"/>
                <a:cs typeface="Tahoma" panose="020B0604030504040204" pitchFamily="34" charset="0"/>
              </a:rPr>
              <a:t>Younger Adults </a:t>
            </a:r>
            <a:r>
              <a:rPr lang="en-US" sz="2800" b="1" dirty="0" smtClean="0">
                <a:latin typeface="Tahoma" panose="020B0604030504040204" pitchFamily="34" charset="0"/>
                <a:ea typeface="Tahoma" panose="020B0604030504040204" pitchFamily="34" charset="0"/>
                <a:cs typeface="Tahoma" panose="020B0604030504040204" pitchFamily="34" charset="0"/>
              </a:rPr>
              <a:t/>
            </a:r>
            <a:br>
              <a:rPr lang="en-US" sz="2800" b="1" dirty="0" smtClean="0">
                <a:latin typeface="Tahoma" panose="020B0604030504040204" pitchFamily="34" charset="0"/>
                <a:ea typeface="Tahoma" panose="020B0604030504040204" pitchFamily="34" charset="0"/>
                <a:cs typeface="Tahoma" panose="020B0604030504040204" pitchFamily="34" charset="0"/>
              </a:rPr>
            </a:br>
            <a:r>
              <a:rPr lang="en-US" sz="2800" b="1" dirty="0" smtClean="0">
                <a:latin typeface="Tahoma" panose="020B0604030504040204" pitchFamily="34" charset="0"/>
                <a:ea typeface="Tahoma" panose="020B0604030504040204" pitchFamily="34" charset="0"/>
                <a:cs typeface="Tahoma" panose="020B0604030504040204" pitchFamily="34" charset="0"/>
              </a:rPr>
              <a:t>in </a:t>
            </a:r>
            <a:r>
              <a:rPr lang="en-US" sz="2800" b="1" dirty="0">
                <a:latin typeface="Tahoma" panose="020B0604030504040204" pitchFamily="34" charset="0"/>
                <a:ea typeface="Tahoma" panose="020B0604030504040204" pitchFamily="34" charset="0"/>
                <a:cs typeface="Tahoma" panose="020B0604030504040204" pitchFamily="34" charset="0"/>
              </a:rPr>
              <a:t>Classrooms </a:t>
            </a:r>
            <a:r>
              <a:rPr lang="en-US" sz="2800" b="1" dirty="0" smtClean="0">
                <a:latin typeface="Tahoma" panose="020B0604030504040204" pitchFamily="34" charset="0"/>
                <a:ea typeface="Tahoma" panose="020B0604030504040204" pitchFamily="34" charset="0"/>
                <a:cs typeface="Tahoma" panose="020B0604030504040204" pitchFamily="34" charset="0"/>
              </a:rPr>
              <a:t>and Communities</a:t>
            </a:r>
            <a:r>
              <a:rPr lang="en-US" sz="3200" b="1" dirty="0" smtClean="0">
                <a:latin typeface="Tahoma" panose="020B0604030504040204" pitchFamily="34" charset="0"/>
                <a:ea typeface="Tahoma" panose="020B0604030504040204" pitchFamily="34" charset="0"/>
                <a:cs typeface="Tahoma" panose="020B0604030504040204" pitchFamily="34" charset="0"/>
              </a:rPr>
              <a:t/>
            </a:r>
            <a:br>
              <a:rPr lang="en-US" sz="3200" b="1" dirty="0" smtClean="0">
                <a:latin typeface="Tahoma" panose="020B0604030504040204" pitchFamily="34" charset="0"/>
                <a:ea typeface="Tahoma" panose="020B0604030504040204" pitchFamily="34" charset="0"/>
                <a:cs typeface="Tahoma" panose="020B0604030504040204" pitchFamily="34" charset="0"/>
              </a:rPr>
            </a:br>
            <a:endParaRPr lang="en-US"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076" y="3200400"/>
            <a:ext cx="3986719" cy="149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srcRect/>
          <a:stretch>
            <a:fillRect/>
          </a:stretch>
        </p:blipFill>
        <p:spPr bwMode="auto">
          <a:xfrm>
            <a:off x="6858000" y="5759768"/>
            <a:ext cx="2012950" cy="945831"/>
          </a:xfrm>
          <a:prstGeom prst="rect">
            <a:avLst/>
          </a:prstGeom>
          <a:noFill/>
          <a:ln w="9525">
            <a:noFill/>
            <a:miter lim="800000"/>
            <a:headEnd/>
            <a:tailEnd/>
          </a:ln>
        </p:spPr>
      </p:pic>
      <p:sp>
        <p:nvSpPr>
          <p:cNvPr id="2" name="TextBox 1"/>
          <p:cNvSpPr txBox="1"/>
          <p:nvPr/>
        </p:nvSpPr>
        <p:spPr>
          <a:xfrm>
            <a:off x="214086" y="5657671"/>
            <a:ext cx="5653314" cy="923330"/>
          </a:xfrm>
          <a:prstGeom prst="rect">
            <a:avLst/>
          </a:prstGeom>
          <a:noFill/>
        </p:spPr>
        <p:txBody>
          <a:bodyPr wrap="square" rtlCol="0">
            <a:spAutoFit/>
          </a:bodyPr>
          <a:lstStyle/>
          <a:p>
            <a:r>
              <a:rPr lang="en-US" dirty="0" smtClean="0"/>
              <a:t>Joann M.Montepare</a:t>
            </a:r>
          </a:p>
          <a:p>
            <a:r>
              <a:rPr lang="en-US" dirty="0" smtClean="0"/>
              <a:t>Director, </a:t>
            </a:r>
            <a:r>
              <a:rPr lang="en-US" dirty="0" err="1" smtClean="0"/>
              <a:t>RoseMary</a:t>
            </a:r>
            <a:r>
              <a:rPr lang="en-US" dirty="0" smtClean="0"/>
              <a:t> B. Fuss Center for Research on Aging and Intergenerational Studies</a:t>
            </a:r>
            <a:endParaRPr lang="en-US" dirty="0"/>
          </a:p>
        </p:txBody>
      </p:sp>
    </p:spTree>
    <p:extLst>
      <p:ext uri="{BB962C8B-B14F-4D97-AF65-F5344CB8AC3E}">
        <p14:creationId xmlns:p14="http://schemas.microsoft.com/office/powerpoint/2010/main" val="407682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Challenges</a:t>
            </a:r>
            <a:endParaRPr lang="en-US" dirty="0">
              <a:solidFill>
                <a:srgbClr val="C00000"/>
              </a:solidFill>
            </a:endParaRPr>
          </a:p>
        </p:txBody>
      </p:sp>
      <p:sp>
        <p:nvSpPr>
          <p:cNvPr id="3" name="Content Placeholder 2"/>
          <p:cNvSpPr>
            <a:spLocks noGrp="1"/>
          </p:cNvSpPr>
          <p:nvPr>
            <p:ph idx="1"/>
          </p:nvPr>
        </p:nvSpPr>
        <p:spPr>
          <a:xfrm>
            <a:off x="762000" y="1752600"/>
            <a:ext cx="8305800" cy="4373563"/>
          </a:xfrm>
        </p:spPr>
        <p:txBody>
          <a:bodyPr/>
          <a:lstStyle/>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Not many students want to know about aging</a:t>
            </a:r>
          </a:p>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Many residents know about aging</a:t>
            </a:r>
          </a:p>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Students are vocation oriented </a:t>
            </a:r>
          </a:p>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Residents are avocation oriented</a:t>
            </a:r>
          </a:p>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Students and residents have busy schedules</a:t>
            </a:r>
          </a:p>
          <a:p>
            <a:pPr>
              <a:buFont typeface="Arial" panose="020B0604020202020204" pitchFamily="34" charset="0"/>
              <a:buChar char="•"/>
            </a:pPr>
            <a:r>
              <a:rPr lang="en-US" sz="2400" b="0" dirty="0" smtClean="0">
                <a:latin typeface="Tahoma" panose="020B0604030504040204" pitchFamily="34" charset="0"/>
                <a:ea typeface="Tahoma" panose="020B0604030504040204" pitchFamily="34" charset="0"/>
                <a:cs typeface="Tahoma" panose="020B0604030504040204" pitchFamily="34" charset="0"/>
              </a:rPr>
              <a:t>Faculty lack support and resources</a:t>
            </a:r>
          </a:p>
          <a:p>
            <a:r>
              <a:rPr lang="en-US" sz="2400" dirty="0" smtClean="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6193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406" y="152400"/>
            <a:ext cx="7010400" cy="1066800"/>
          </a:xfrm>
        </p:spPr>
        <p:txBody>
          <a:bodyPr>
            <a:normAutofit fontScale="90000"/>
          </a:bodyPr>
          <a:lstStyle/>
          <a:p>
            <a:r>
              <a:rPr lang="en-US" dirty="0" smtClean="0">
                <a:solidFill>
                  <a:srgbClr val="C00000"/>
                </a:solidFill>
              </a:rPr>
              <a:t>The new no age approach</a:t>
            </a:r>
            <a:endParaRPr lang="en-US" dirty="0">
              <a:solidFill>
                <a:srgbClr val="C00000"/>
              </a:solidFill>
            </a:endParaRPr>
          </a:p>
        </p:txBody>
      </p:sp>
      <p:pic>
        <p:nvPicPr>
          <p:cNvPr id="3074" name="Picture 2" descr="http://theteachersnotebook.files.wordpress.com/2012/09/head-fake-carto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742360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4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160" y="304800"/>
            <a:ext cx="6781800" cy="838200"/>
          </a:xfrm>
        </p:spPr>
        <p:txBody>
          <a:bodyPr/>
          <a:lstStyle/>
          <a:p>
            <a:r>
              <a:rPr lang="en-US" dirty="0" smtClean="0">
                <a:solidFill>
                  <a:srgbClr val="C00000"/>
                </a:solidFill>
              </a:rPr>
              <a:t>Empirical links</a:t>
            </a:r>
            <a:endParaRPr lang="en-US" dirty="0">
              <a:solidFill>
                <a:srgbClr val="C00000"/>
              </a:solidFill>
            </a:endParaRPr>
          </a:p>
        </p:txBody>
      </p:sp>
      <p:sp>
        <p:nvSpPr>
          <p:cNvPr id="6" name="Rectangle 5"/>
          <p:cNvSpPr/>
          <p:nvPr/>
        </p:nvSpPr>
        <p:spPr>
          <a:xfrm>
            <a:off x="1524000" y="1447800"/>
            <a:ext cx="5367560" cy="584775"/>
          </a:xfrm>
          <a:prstGeom prst="rect">
            <a:avLst/>
          </a:prstGeom>
        </p:spPr>
        <p:txBody>
          <a:bodyPr wrap="none">
            <a:spAutoFit/>
          </a:bodyPr>
          <a:lstStyle/>
          <a:p>
            <a:r>
              <a:rPr lang="en-US" sz="3200" b="1" dirty="0"/>
              <a:t>Aging 5 Years in 5 Minutes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360" y="2225458"/>
            <a:ext cx="5148040" cy="367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518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28999"/>
            <a:ext cx="6702392" cy="1753000"/>
          </a:xfrm>
        </p:spPr>
        <p:txBody>
          <a:bodyPr>
            <a:normAutofit/>
          </a:bodyPr>
          <a:lstStyle/>
          <a:p>
            <a:r>
              <a:rPr lang="en-US" sz="5400" dirty="0" smtClean="0">
                <a:solidFill>
                  <a:srgbClr val="C00000"/>
                </a:solidFill>
              </a:rPr>
              <a:t>Talk of Ages</a:t>
            </a:r>
            <a:r>
              <a:rPr lang="en-US" dirty="0" smtClean="0"/>
              <a:t/>
            </a:r>
            <a:br>
              <a:rPr lang="en-US" dirty="0" smtClean="0"/>
            </a:br>
            <a:r>
              <a:rPr lang="en-US" cap="none" dirty="0" smtClean="0"/>
              <a:t> </a:t>
            </a:r>
            <a:endParaRPr lang="en-US" cap="none" dirty="0"/>
          </a:p>
        </p:txBody>
      </p:sp>
      <p:sp>
        <p:nvSpPr>
          <p:cNvPr id="3" name="AutoShape 2" descr="data:image/jpeg;base64,/9j/4AAQSkZJRgABAQAAAQABAAD/2wCEAAkGBhQSERUUExQWFRUWGRoYGBgYGB0cGhscGRwYGhocGhgYGycfHBojGRccHy8gIycpLCwsGB4xNTAqNSYrLCkBCQoKDgwOGg8PGiwkHyQsLywsLC8sLCwsLCwtLCwsLC0sLCwsLCwsLCwsLCksLCwsLCwsKSwsLCwpKSwsLCwsLP/AABEIAMUBAAMBIgACEQEDEQH/xAAcAAACAgMBAQAAAAAAAAAAAAAFBgMEAAIHAQj/xAA9EAABAwIEBAQDBwQBBAIDAAABAgMRACEEBRIxIkFRYQYTcYEykbEHFEKhwdHhI1Lw8WIVM3KSorIkRIL/xAAaAQADAQEBAQAAAAAAAAAAAAAAAgMBBAUG/8QALhEAAgICAgEDAgQGAwAAAAAAAAECEQMhEjEEIkFRBRMUMmGhFYGx0fDxQnGR/9oADAMBAAIRAxEAPwC02upsS24EEtgkxI70Tw2WNjrfvt89qsKZgnTcXsTJ79o9KkkePhwtsSMDhIBeKjq1HVeN7EQbTP1r3MMU2SDBt1G5taf2onm7gCyFEjhmI35b8yK9OGQttK9SQoJJHJRjV7n4f/mKZHpY232C2cQFCDMG0pn9O30o20sJVF1JAjeYPcEb9xWmDw6IUoutJJ/5zbpxC0RHyq/hcFxEl5uLAEK377f4aGJlvdE2XNgCUjSVXIV9DeavlKheACNgCL+vI0MxSeIFLqTCSbGdUzyi54QR6iiKsItSRpW2JiZMb9bcv1rCLi4+p+5At+QUxF7i/MTPO1V28ekrCCbm4VFiDtf+aleyeVJJfEwZCZH/ALHpcjvU+Gy9sCS4mUzO49bn0rGgq1ZimNduv+Xqq5h0iQG0n1JJqcPfEkLbKeXFeDMfhqm8wN/MR/7b7/6qctCSiYVpSJKUW24Rf+Kv4ZtBR8CRN9oE9YTQPEogxqSR1SZte07n/VGcud1GLmTtP7UqYse6Bq24VJBj0/f9a3xLPDqSklNgZvB33ty5d+dNb+VBaQCSO3071QRkE3J1C/AAUnoPi5+1bwdjvE6oRiIPrRdCpAIFoHfcDl71WxuDMrCUqlEk84CTBJI/Orys3w7LQUQC4ALQZvykiNUX5RbeadI4ccHyogeSYIUIsDcQd/Wg+Y49tuJmZiBcn0HTvVd/xOp1SyIShCSAJtq5SedUcC65APCSTKibz6Xj2p1E7Y+Le5DF/wBdTh0JlGtJE7wZPIxe3rUbWbtvmASmJMaST8yrabTVDGYtJKRACtr8InoKt4HEhNlABXTn7GtcSk/FTVIsJwRNz1tePTapk4ewIPb0+fX96oY3xOhq60yOUb/52rMT4jQQlSEzqBVB5za/al4nL+EknQdwyomSiOeon8oqx90CxIIvzBge0/Sk/EeJEtWJSFC5ToNrbTNQHx6lYgoTp5gTf3reJ0fhtDeVtIEhyJ3ASFAx2UCPeoHHkKlcuOARKoQAkSBskbX6R3oTkXizCvcKmkoM2JuD6k3+ZpjRgGzsAZtbnPQA0tM5ZYprTKLilJWQFJgiU2SSe1h16/KtQ+5sVIT6AAk7QSn+Kvpy1KQSW0ieqtR3HIn6VunDK5tlI5AAXt0H71gnFgRaZVcev5VO2kJ1GDvA57VZdyxRVOmx6kCO3r6VIlgiQVAXtBk+4H+WooVRZcXiUoHGvrwgX/gcprVWMJIA1DUCZKdx3kR7VWUhDigguQOY39b+tWMc2Wk6twLSIJ29YmnPQ1BKuwbn7aG2gXEJWdRgkkdLWNxQ7AYxCkkFsfHAGojcTEAbb1VzrFKeb1gylKiL7ybRtXnh9QUhYIuoyNwQU2+dMjpx3x32Tr0rUR5YSoEXSSdibQbBJm8dKa8Dh20pPAkbncxfaw2qmjI9ZCiQCYMRcmwPPnA36UaxWKQ2kDTqPOAJrGTyttIpZY2yCSEyUiCRIB7Sq9t6mfxaZgNwnpJ69fy6UGxGYIDoVqBnhsecje8ewqQrIVOvUlI2/ORHUUrZHI32yynGJSo/042G5/ztVPHZqkGTBC1QBPPY3FzMfnXqcaFSoXmPUjn+lAc1xK9RCQIEEkJkgHVce3SlTsnD1ekPM49OkJ0BUDcKNxJmY9R8u9VMErSpxTiEqSSCOI8IAE/Sfc9aFZVwKhSiCoJ07bR03m0VaR5uqE2SAeJQkGdtov61j+DeLi2rDi8Q3ps0PZR/SpstfTHCgBR7kwB62vH50u4FtxCSFq1SSSR37z+nOiuDXB5dv3qV0zb3ocMINIiAINhPptJP5VZW8QP5oA3jzCQYMkSN5H1q+nEg2Fva38VZSOi9FPEYWX1kIVCkkEiYE7xNjM3jpSLnzifM8qQlKEwpW2wuZPpTn4gz8YZsHzOI2SP1kkzXFPFeeqcVoTcLsepjYT6yflVEjMWNXyNj4gR5uhkEMIO4RJUeZUVHn6VexPiaUj7u0VcjIt2m1WvCX2fu4kAK4Wzy0i/fUL11LJ/s8ZZQEi3cb+5NOdZzDLMA482fOBHbaP8AVEW8vWpmIKtJjUDcevvXRcX4ISr4Vmp8m8Jpa3/j5UAcpOSvOcK0kwQZjnIv7x+dFHct0nVBlKbA9Rt7A11n/pqB+EVRxeSNrBlO9AHz1nLSWwVLPET8yfz+tLLeYQdrV3PxP9n7bgMXrkXiLwkvDkkAlNAG+AzZtMm4599uR9frTT4V8ZKJhZuNvSuZk1dwGKKVSOVY0TnBSR25jxKJESewIA+kmiSMfw6hIm54jPTvauZZZmIUAsGDz9envTplGYhXxet/yt+9SZ5c4yiwriXV2Nj6m4v1qkMUdUrg9Bff9htVrztQEjh+VD1uSqUgTaNp7XrDnky6glBBI0qAg9x0PX1qy0kPf0kwnzCEkG8yf0qwMtCwNUz3t9b1cwWUBC0qTulQIi8xtaOtMdUIyckyBXg3CEnDpde1ExJA8rWOW0i46+9U8o8NnDOkg6ZsU2WJ6gwLGnAtMPK4khC1HfcEnqOpoTmKwgqTwymRAMbdhTHc3outoZUhZUpf9IalQARF7AxBsKSc6z7S8fLBIE6ZsVJixHLt8/SjmT4nUxjdUT5QO9o4upt+VJ2KzKVKQtSgEghEdR1PcW5VtD/bTSsO4HLELwP3jdRcKNJHD8Mn1PKZqKQBFunewt68qJZSmMpPQvk35jSN6ErUIHPf6+tSn2cXk6klYVynANOoeW6paUtJCuACTMzYjtUCcFgocCXMSpSgTxJTEnYWFhPTrV7ws4nycZrCinQmQkwSJVsTtQ9K2FBaWGnkuDTHmOIgjVyJ5kSBQlo2Ebiqr/GTZB4fRiXCFlSNCDrsAtKhohN5tBna9qvNeGSHktEqCSojWEpE7m24uO3tW/h1lxv7wHW1NI8lwgTKYATfUOZuSJtfrW2CQp5zBYkJUCFBt0EibJVocMb6k/UWtTVZdQTS0LWKaSy6fMeIRrUFKGnhSgmSBEFUco3opkbGBdYceS/iChtaUkrShJlUAAQLgk1SzFR1vIWqQFuHTpTBlRiwN/SPXeaqYPBj/pWOQ2m/msE3kk6kG/SBS6bpiwcXJqg3ii35n9MrKbfEIMySRbltRXA4Qr9t+/7Uq+G0rIh1WojmOZ6CLkgdv3puXpCFLgwlKjY9BNx0qcFsxeo419pmbKXiVpROls6RHUbn5zVnwj4URjHGNQBS0karfEe/v+lAc2e80OFVjJIPzp++xOVMqUesfK1dZ1xVKjqOCwiUJCUiAOlXUpqJqpwaBjzTWRXs1goA1VVHErq6sVQxBoAE4xVc/wDGuEBQa6BiTeuf+MMRvQBx3MGdKzUCFVczZ2XKpCgBgyPHwQnqefXrThlj0EGf89q5/liuNPqPrT1hyAe9K0cmWFjvhIcF7DqTaPSplMAJ4QANyTvH80MyjFACNydhyn9auOs/3nSN4HM96mzzpx4sYTiAgmSI7d63wOYqC0qTJgi0HvsY2NYvCzdIEx0t6xzqpiHlpktwVJSQQT/k9aY9BcYq12MLuMw6VeYUuSDq0yNM8ufWlPN0aluPJJClk6heD7RIgfSoms1ky5MjmDv6pP0rdq5UVEEH4PXt3rORKOa9r/ZeyjMsMlhaHEulTqdC1AJgiT8MmecX2NKOZ4YIxBdHE2VfCoCQDYE8iY3I51vjMz0lagdfFEH8Mbk9tqp5zjCptMjTrIk/mY68qG22VcskpdaGzAZ9h3MMph1L0Bwq1taRsAB8R9eVD8wx+XoSW2i+HDxJDik6JP8AcdxaaXjmqkLCVqBAEE8uxN7juKkZcQfMMi0aSYUANjpuDM326Vj/AFMafUloa/DGZsoRiEOqJS6kJ4I1CCqQJ9RHvUmWHAq/qtNYsqBUkrMRYRxhJCSkTQjwjkIWTr06tzGomO4MBO0b0UxmWhsLHlo3kaEQogc51mT1k8tjNZddGW4L0/yLGX+JmUh3SVEKQtAuIBgAcClDpvHPvVfI/Eowy5WhK0EArCSNWoHgIkhNjPPn8xOIxrSVlTT76FKACkhKFaug0qMgDewG9Bnn3W7JWskHzCXGYOknsgysRN4gTRTQyjJU7Jc8xwTrdaSUeY4pWwJJUSrSZ9STBMTyi5DLc6QjL320g+a+pKgQRcpgmSoydtovQ5rOgspTKVORq0lJgd1akpEC5HtaoEZOpK0rTLiSqDqEnpfqIrE/kSLrvT/qMvhjA+S35ihCzKoVBvHFEfX96NZ/idODccSZCkbi1jQnK3Fq+LSQQAqOXIJA7mZPODRHN8ABgHRtw23txTvTLbKp2zieLxI8hy/EJt2PP0roX2MYz+hp6E/WuT5irjv1g/Q0+fY6tSXHE/hBsasdKO7tKqYKoerHJQmVEC1KGdfamhpRS20tZHTafUUGj+V16lykXJ/HReH9RIQegM00tP6kSKALjmIHWhWNzNCTBWkE9SKS/FXjnyJRzrlOKxbuIdJHmuE8k3gfQD1oA72ohQMEH0pI8VYXnQHK8MppI1eY1P8AdP12qTHPupsVlaeiv0oAQs/y0oVrHwmhAp1zdGtlYI5TSUKACuSNS6n1+lOSJm1zSdkbul1JO0wfe1OyVx/FYyM0FMraUCCLn/OdM2GwqZCnbnfTMAfPf6etAcsxmmZgW+f70wMYhK0XFzyPe/Sps83Nx5DCp/SkkQT0PD+cflV/Oc1+7LCENINkkqULqnf6d96WQ4qIvMgW5nawA3vVxrxQtJLD7QdCB8KxChbko84jvfeizojk0/b9Sj4mQw8rU1KQpIUtIBEK7WHzHQ1P4KWEqxKSgKDbWtOoSJuefpUXijAoabbdYWUodBKQqSR1HUm/PpXngDNAs4tSkEpDJOn+4CZE9/1oV3saEZOdvou5RmoxDgZxGFw5DhIKm0xFjBvfl1pGz3KwMS42twy2pQm0aQohJj0HsacmfE7Dcqw2GShcSFqWVadVjwn6CkTPW0OuKC1EOGbndUgni6SaLNWTdXv5ofvGOfIwTrSU4TDuIUhMktgqBMgbcoHSqWeIZXhcPjGGEtLcc0EJKkJBAWdcJjYoif8AlfajHiTGYPz22sUwHCGm1FRWoQmVAcA3ggn3pa+0IYhTycKEBGFSkFnyNik24ptfbaBHOZprOi+7YQyrHONOJSFsuuaVSiy9UfEVOlYHDJmBsLmmbNswcbbaKcOlPmN6nCAAUmAYBBi1+u1c8yfw2tpGpKAxIUEqXqUVEwAiRACSNrj0M095q7pawiQ/5KvKTA5GAJ335CDvS32SbdMTBnSy6E+WtwahK1FIsSeRKwoiOVvSmD7ScvaWlTqPMS5h1JS4GtM6XQClSkkG0mJAm55V47mWIVdaEkJMEhAVPcAcjvFGMzajHr1R5TzYbcEgG9gqDzBi97UJmxm6E7DtYdrJg4olU4ggrMByDNirew5SKueD8E25rdcIUy0guKi4MTAt2BMdhXmY5CW8rLLqQVIxkqCbA2sb7Skgx3qPwwEDA5kyyYUG9ZAExZci+/w7d+9K0nJGSinNN90GcH4tSpUOMteSqBpQniTcidQ+K0WAHaoGnWocQCotrkBJMcJ/uMmTc0I8KZhhFqZadZX5y1WV5ikiFKVplIIBgGO5ormYQy+4hFoJAlXIjvesuVCOUuNs4X4wyssYhaDeDY9jcU3/AGQPghY/ECf3FVvtVwv9VtUbouesGJoZ9lLhGP08ihU+1XXR045copnTPE+NDaJUSpZgBPKTYADmZpAzh/Btk+e+466PibZ0hCSbQVFQ1Ec9M9662/4ZbeIUsSRcX29OhjnQ937NMMrTLaYR8NoIG+43v1rSgneEkoUtKEpWgrukODiMHrMH512PLsNoQEnpQ3KPDrbJBSkCBAPOPWjaTQBxX7RfDa14vgPxVt4b8NPoBbSSzKf+6AFKKuUCDpHe59KZPHkpfQrpRjIngtIoA5crwrma3FziDHQqUpJH/ismfQ0w4fw24cOEvDjTaRMdt7+1dLGGTF6GZriEpSQByoA5Hm+XaJHW1c4eb0qI6GK6h4gfldJGa4VKVlahYmgCjlw4xy502jEkd/Xl+9A0YcHyiLwTP1omhRsKVnNlexgyFkqWJvTjiBoAjelnw8QFCabGcMJ1qme9/eps87JHZq11Svba3Tp0o3jcwwz0OvtPJcREluAF7dSOX+6FFW+kCQJI5Hryt19qp4lS3AUqUANjBMj8rik5Je56OHw8/HUdM88T+I/vC20ttw02IQnfe0nkYPLtW/hDNgyHklCtLrWkARZXEDuQYm0CYioRl8BGkgEDuB035f6qwWBpkC5EEgEyfXfn+dN9xHRLxvIrUNi9mmDAWp2TEBMDlIiZMxvt3oDiM3BXxJkpNiBewi973CT86d8LgHfMUolEKgkGeVtyKIZhkzClHhSNQsdPM3mwnlRyj7mLxMypSi2D8/zBvFOpxKNVmW0aVAEkpKifhJG6hJPSimAUcRgUMvAIdZUQhRIALdikbf2kDaOEGhq8jUynS0gQAONZKJUeURtvsDN63wry0aTOpaxClJSrVI2IBTpUBJmb7dJpOat2xfwnkSb9PYIy04dWK8t9x9Da0kOICuExJsts8iAbjbnTnnHiXL1BDWtxJQjQ2eRAgfCVArNhSvjkYnWFeY24T+HQQb761I5RyCZv71Vcyx1avNPlKKbICbR1niCgb79vkynHqx4+FnpJw0HcXj2mG9YecSm0y2AmNzEuCFb/AEg0YzbM2cSoOJxGlCkpIAUNUemrT7igOC1JB8xlRC7KAUvcbSVEyBvAjvq5R4nFWhQKQBCdOkexOiKWWSKVWEvCz1xjFsL+KfFTbuGS0EqLmtKibEWBTqURAmINLWXeI04HEBxtIc1J0LSOY6E36Ai3KvH30FICW1ADcqUVkm9tRiBfYAVCrANFQcKVA9RIBMc+pFTWaPK2zF4PlcuUoMdMM7gJQ+hh3UFJWlMwkK3EXmBO23aq2hKnnHiEjWoqI5yQNpvFu3OhqVCAm4VyAgR39/1q9lWABUtapImAJmbDafanjkvSEn4vkJbhSKGeeDRjgCSUFIIQYseg73NLfgvwyrDYhK1xJ1JPWeX0rpiEjUlV/SflYbe1CcVlskkbpXPeuiLFxQnBVJDNhFCKtBNDcMqBWmY5oEJJmnLl9zGpSY5mpVPgXJikLw9masTiSR8CZ+dR+IPCeOcxJdRjVpaHwoAAj6gj1FAFX7QfEjCXNJVKug/Wg2B8bssFJQudgoUr+KvB+K8xaiQudzN6V/8ApDiTcEGgD6PwfiZt1AKVA0KzvMhG9cy8KZipHCTemPNH1FEmgANmL4Wreg2fMy1AEkqEVN53FWuNfGsAmLTQAOytHliHLSYFG22PSgSG/NdhPwzM/U/pR/VStkpwbdpDH4fZAI5+1NzbhIEW39TSjku3Q/Lai6cQY+LvPepSkkcc/HzN+mLGNlaWkK1XKgQOW4I5iRfnVd59JCbWTAN7Wgc9ha47zVHE41wBOohSCTKuYgWn1qu9iNaNSQdI3nmP1EfMVKWJNnpY/qUoJLiEjiAoQkJIBM9Tvb1k/lVheIQEonShKZvPXe/PagjqE8AbSSi2q5sBeJ5n9qjzXEebCfhTaFHmdgIFH218lv4q3XpCmKzoBWoFMXTuIPL9QYqBONBmV6SpSVpvf8W3Xc85tQTMcM4lKUBElNwspISdXIGIoixkDuieLiEBPCSOsbxPK3tR9hd2W/iUklUUHGHA6vzFOQiCBPDJgzCiSBJMn1rzB53hkAtBtspnj4wuZiSdwOW36UBOUlainzAluNJMq123HlwGzNriLTO1V3sHgywXDh8QbjS4FhEajfQnhEJ3NlDvTrDHtB+Ocu1oZHcK0l1KkONp0jiUCVAAWSJ6xNoG3O5qfLQ0lLiYQqTf+qk2kxNgqBPMUvYVk+crylYkMrSlYIblJIA4golIM2MBPea3bzMp1IfWQZAiDedviUCFbbdaRYop2Rf1PI1TX7hzD5rh5IWpo6RslzYCYJCeIGIT0gC1bZhi21ICWwwdyJeH/wBTek3NszSokBh7SIlRStsHbbUTJBjqbTWjbTaQVtSZBTq8xxUKiSPiAPWN71rgktiv6i4+px/dhHNswUlYceGgFKtPEIIXqEg9IUY9BUbWY2AAsCSji5cMEjbl+ZoClxb8rfBISdJUVEATEW3BM/iMCSKK4XDwngI/LtH5CoPCl7lJfW5x1wX/AKHMvaVquLuFSwCrYEEEqPSFWB50xoAiARAETPQnpfnQLJX0rXqKgTABg8+Qt2vFMK0o5ACbyR+dxVYYlESf1KWVW4pEOHSkKMb+4FtvavFNqQvWYII4tPKNjPOOfapARNlCOe1/lU4cOkgHSYgGNjBg94q6VHI/Lcu0RuYgXik3xnil6SEg3o/g8rW0FFbgWCehnuanXhEq+ITVU7GhPmr6E7wpnLOXslT5KTzVpURJ5WFHl+PVOthWGwrzwIkKICEkbTKr/lTPg8vRpIgQd7b0EzDwa2CSlCFJO6FSBEyQCnb5Vo4k5xm+YOBSfuzTRN9SnJAHp1rneY414HjeaJ4vhIO3p1rrWb5ECVK+7NXjck7e1JmY+FSpUlCEJ5hCbn35e1AALwiHXHwqBpm5PP0rqGcYRCWJO8UAyfBBBSAIirfjXMwEpQk70AJSrrPrVTGZYp7EdEJCZPzsO9XmSLmreCMp35mhmN0R4fCJbHCI/X1NTBN6wsCiuTZMXDNoHM7e/XaptE35Dj7FzJ8NzuB3ou42RtB7HlV/L8o0o4VSbW0wOs6jz9BV77ogE6jxdB178z62qMoWYvqEl1ECvpS4kpImRf8AiqZxXlJUFgzyT0GwFrbXqRWGV5qDqISJnoZsL+pq2tpKo1gEcp6+lNdHnxajp7RWyhsNgqc0hCtjeAT9Dbf6VXz9ELRoJ3A3PrEDnWuYsuOPBIJDUXva3xCP0rfNXJbUTcogCZkQYCuG8waG9lW7kn8jR96SGg55hKRhWkKa45BdSQ2VD4AkKklUkgpHUV5kuYLGpaUlxTbalAAj4iUoTbaCFzP/ABPalbDZstCW3UJDpLScMUkwFBIiTJsrUAb80irCsyxLjZw4bZUkqSFuLUlQEaiEHTJIBVz6HlNNVsuo3K17HmcqSnM3EKWtKZHCibhwiJO3wOfhm3PereJfOPxT+EX5iW0uFBSk6UQh3SnZJMpAAGwvFWMPlAeS2X0q8wIS2VMp4dKJCVQEk6tMATpEJHvPmzaPMUWGUocckqeDZViFQAVK06kkXiSm87bxT/oVXbVh0ZPg8Phf+1KErmEhbpKtISfhJJMWmh+ZjL3cbpKofS+nhMTrBTBAVeJjb2rMpzI4fDhtTri5KlJV91WImwTa1j/cZvyrV/xOhwecS6SlYICMPe14k6jFrma1o2UUwd4mypXnyHlOla1wFeaG0b3MyibxIg9KA51h/uOXoSrSoqxLiiUqBBJZReALCREUyY/xZhtQWpt9lSjqC1lwibmB/Ugc7afahue+M8E+wmVocUHCUhZdbAKkwZDaUkp2uZ51PiRcFv4FjG41x3ApKgFoSqUp06SRN1GIk9N9qrM4pToHlLCUSlJSoGATyH8bb0Zy/HB4LIAABOkfgBmeEqJUpMXk79ahZy9lAClgEyVEjgTeZgTG1qnaWmczaTqQc8OYeHONGhKISlKR8aju5vseV+ZpqZx6VJ4bmTIMyI5GK5/4YxjrriVAQhRjfhSBMADcnYe010JOHbABgk2kjc/SqVsvJNM8GKbMakAHrsfn7VI0+iQIUQTv7da1Vg0xZab7fyCZFYccEShUcrlNv560xDrs2Vr1EKCUpOwSTMcpuQLdKiI0bzp6/vRNkAmYmdgUkW9xavXWkgHmb7XArUWg3HZ7gHwoWNWlppZxjCmSHGzY7pq7hfECFC5g9DTnXF2rLGLwEg0u5ll451Lm/jJtFppUzXxbOx+VAxLj3EMCefKknGuKeXJP8VPicStw6ln0HSqj2ODaT1NAEGOdCQEitcoxJU822L6yQfQDegGLzAqJim37OcqK1KfPLhT+p/SgAo9lim18tPX96e/DrKEsiRqVbfa19uYqicrKgaxhpbQtJSOVK0c2SDrQdexIJ+Ikf5IAFo7CpHMcAmLAxFgJnlHWBQgPpcTYXEEX+RFWMtZMyo/D22/Kpnn206F/EZrpExYkJJvIBm/pNV8VnrcwkyqYgbesnvUj76kkhIJuB2g86E43JlK1C1hKVARB5gx296TV7GgoS/MMGW5TinFqcbYcW3IuI02FymSCo+gPOhZxqw2qSAdZStZsE35AjcbUe8X4p1t/y2Sf/wAVptLZiNJ0JUpU7SQrelbGZwt1SrrKlHUpwhJAVuSYEESPSKakdPFe3aGF/IfOQtLSXFqgkIa0gxaSoq/Dxetq9yllGEY0qCkqVBUAqDq2TJTcSDMC16J+BnXU4dT6VoKi4w1JMSEr8x7YEglsRH0q634ULDjgSbeYoyDxkEylCVKVCOH+0ep6lOjakoJ+9lXJ2VYhnUhL6klRSTIU4iLFJTyB9Jqhmz5bWGHPvSAOJPmhA2mNJAUogHkCOk0c8NpQUYttlKnFf01rS4Q4QvWQUHTYwEgg977UbxWLaZw6EvJQ0ZsmBwA7W5BSrR9apWrL8aXL3EbBeKdGppDDr5W5whUlZkJAKVJiNp4Z25b0SxmRYlULXinWSsAhl5KFQQPhS8FiY9Zo3gsQF4lJQyjSlK0feClKSlSkiNHMi5CiOscialxSj5am8SwkIB1atIWgkbKTIImOsGtXyNFJK2c68U+E33PL1uPO6LJKWtaLm5JDitNu3LvS3jfs/wARhzqfZdSyo6UuQLFUadaRJTJtxAbiupeH3W3cajy/IWkSoQ2W3E6UkgcKik8UcudHMowCoWnEBBLqTrAX5gNpNnBPxXjYQKwx/ozkiMD5rqQPMT5fDIMFU2AF9ib3qn4jylf3oYc6/MUUJ8j8RUqIg/CNQNPeOzXDtaFtttuL8xCDpaSCJIvqJ2nmB1o9nSEu4tlwpEtYoNKJ5QoKbPqUqif+FRSrZzY4V6n7HPckZ8lcFqHEmFI1fCZ+A9VJHMSadVIITF1EAHp06Df1ih2MyttvEuqB+J1xRNhCiowAVHe9yP8AU+WvpbkKkXABUCfmZI2NjN4qjVjT9XQSSrbSkTPSf02q1IM6gCRzCb9iItNRBxB2VJ/y1YpStiqR6TQc5M0Vc3FkAGyjF/RIg1unFqHp1/y9VUOgqiw68h71acwxG+w5bD6XFaam/Y0eRrSd1SLc70DxmUBQI2NNGXMyodBe216rZ3htK55Kv+9OjswrRyvN/DqgTzoOWSneum49sEGk3H4DiNq0uLeNe0ilPMMUVGnDMcHNhS7iMiJJoAFYTCqcWlCBKlEADua794X8OhllDYHwjfqeZ9zSN9lng8qdU+sWRwo9TufYW9zXZ8Jg4FAEOHwIiK8dy8RtRNluK2cboA4dh88UziXALpDihB7KPyp0wGfJdjTY9I51zJ4y64eq1H5qJo3gJSBypWjnyYVLoLgkPCDZSbiLSDEzysaIt4JWkmLXnp+dRMp4SIr1rGm6Z+EwRuJtb865OzzV1YX8TZE/jXGnWE623g2FlJjQUphaVzsOEes0JxDKW1rbOhQSdOpB4YjYHpBjblVPNMUtDTgQTJGyTHa4G/8ANK+WNrQPPUor0xKZNgoxKr/lVK5rR0qP3o2tHR8fjE5dg8K2002rWFu/1Ua4K9jMiOGx7CiWc+JXAlh5LaXQ80CEgRxJ4V6SowBcWPXeuXYnM2X3OIfgKBqkgKmxTvCReo/OW46EDER5YImCnSn8UDl071T2OnbVM6PlGZjEYTGqGHizZIQoJUo6zPEjmL3mquaZi3i8M0/5Wyi0/wAXEHEJAbKjpIUFI5xuAKVG8xZlSdepOhIKbkGDcACJN9vehxwytJDfCpKoWVKhSRA03m28bUvK+ybyN2nocsiw3nvFCX3UrDavLTqSEldyEH1E/vRFprGMYN9OJW4kuPNfd0z/AFBBJcFjZJTadt+tIuUYctvLC1HVCRr2BgTM/r2rd3GuOBSiskCQggzqiD1mYkWPPvSrQkZcf7h7wF4q04gKfe81OooJV+DWSnUCbhItJ6TyptZ1YcOuvsoa8pCwlYkJcUsFKEolXFM/6rkGRreWuEgaU6Uq4dokpJAvYk/PnR9DiVqlZ83hGkaQoI3Gx25m9OPKTT/6CuXYdKtCFKbSApB0+ihAiJnuVGjuDzwO51iMHGlBWFhXPzWVocEyNikKT70qqbS0zCQQbXmY5GJ/wTQjHuBLalNlWtSkgrCrpjqRsO9LBkcWSpVV2O2LzEfenW1X/qOmQm1lGdud4ufrU/kqUvURsIFtugJ96WckxUoHmuD+oVQEEgEDYq7Te9rim3I0FtRUs6gqIO9/YAD1FbVbGcfl7JkEgaefrf5R+QqNbSwSQs7+lulXnsCCSUkR0P7gdaov43RvAPSPpFqaiHFvRYQbjSYPOfz9jW7uNAOpRB7XBmg+LzrcJsDvQp/HE86ZROqGB/8AI6N4ddK0FcQCbegtXviJEpHrUvh9nTh2x/xB+d6peMcQW2UrHJaZ9DY/WnOxKhfxK7UFx7c0wY1q0jY0GeR2oNAS8EKrf9LnlTCMFIopkuT63ECLTJ9BegA94dyQMYdtEQQJPqbmi6W6shus0UAQJRUGb4jy8O64fwNrV8kk1fCaVvtRxnl5Y+J4ndLKfVxQB/8AjNAHF8rwxUQT6mjy0wK0wuHDaO9bOqkdaDGHGXIE1XxqVQCn+4ayBJi14+tWGEcNb6DNp9q866Z5UVpWA8yxamtQKwoLgIGmDvv3gE1HhsQGmz57ZKCY0mCVkW1FJF+gNEcwykhSVp3BkhczuDKQdttudWcKMO6iXEAaiUoQo6VlQ58RECZN79K6Iu1ovFtUl/MGYDA4YuIeDaUAjYBKkW3VoWYgbFUROwVeDbGO1Kc8v7u4nSTGpq89ZHIfxVrKMvQ0tSV4VLYgEBWhUg24rk7XohnWasoAZGGbfcUJDTbQWogdQBYRzJHardnVfLQpNowwTrUllLqb6EESu08QRbSP7QZ6mxqfKMucXKsPhkhSlqOpxQIAncpkxH4QoHb3odhGGXMSS7g0sEW8sqWAZ2hEhN9rqijeGyPFsuJDSkhINgFHhBIVBBTJUBI3MzfasaMkvco5z4a/raU4xAXpEoWlQST+IIUARE9gelV828F4sNwwUqEg6UKA4jzuRAt32705PurXd3C6ykgSUkKE7fBBPr9KgfxK/K1DDuInl5ujfV/eq2x+RpEQjLaAGU+HcR93LSmNK7qVKkyqOYKVbkd6oN5clkgJSNSzHGTckWm3aLimfC5rLawlTjawUoGlSXb7DhIAMqt8XetMAy+tRKnVAHYKYIv6eYTvQ4XsyeK7aYAfxDWGUEqAVPxAHVud56SNq9bwjThUdKSSklaRzvYEUexDHlKUpSA7IlYDB224Sox8Qj1oRmWEF1ISG/MI1KEcKUgTcWBuB6msrog8fVBDBYVATpQlJKZhJICifzEdu9GQrSgTa4MXFxPXc77VmCw6EpCjpCgkXgggbixkkneZvQTN80C1WEAbD/OdZuTo6IYtUWMTnCo0pgDrF/n0oW5iid6qu4m1RNuWmuhI6YQUUSrxFWMpwpefQjqb+nOhi3rxTt9nWX6lqdPIaR6860oPzLcJAHIVDmOADqChWxq0BWwFACs5goTpO6bftQh3AGaacxTDn/kPzFUVYcXoAFs4HtTFkmA0gqO5sPSqTDNxFWcl8UMP8CSUrFtK7Ex05H2vQAYitdNSVgFAHiRXPvtUVrXhGvwhS3lf/wAAIR+bhPtXQ4rnH2jYpP3gJG6WwD21En6QflQAlYx24ivVbVXN1VcCoFBjDbBgidgf8vTOM0CtlBsrBBOkXttIv/ultg94+v8AIq0oIIAUT2g3He9cSVHk48lIZ2syaebMoG1lrSPnIFhPsPyrcPtNgpLSDMbgEXAEgkdAOQmKVXW0gDiXIAg2MdABN/lVwZsoNBLml1Nt5n87j8qeyyzfIwuYxpcgIQpJsoaRJBTovF/htNLfjLHYXDqaxBB81tSlISlwwVKM/wBToibxInaDtVdWYL06GUBHMqm//sTSrjsgLiwoqVGrzFJNwTtMm45WuPSa1ZfkdZ1dsPueLWXVJ8zEeWdCAgRZJEkajNxJtb1miOCxCxJRj0aLBIKSqNKQncgEyZJkxe1KgyhJGnQCIvw/oBVVxpXkq0tlKY07aYHO29qPuWhH5EpLjQzh8LK1DMkp1cKiliZ/DMEmDcibbmrWFdYQsIVilOxpT/220JEao3BJsszSVhm20NkrWF6FJOoEG/SE73qo5hklfmuIlLkESYgJBgnlMgGJp0x1lXutHXlY5lSynz0Jg6oSRM6tUkTzVfaDJoayvD4dKf65OkmOFPUq/smxJrm6VJQEuC61BKQAeXOL/rR1rEggWBO/XvfrSObIy8n4GQ5q0EkBS16QQDdINyqCQBzUaA4bM33FrQtKdJTHCkRClaotzkC+9qCqxr4IktkXIAkT2ovky1LQCo6dQ1qvsP8AXKllJ0KpyevYZM2zFSWN9yNoAsB03MAfKkf74VE3phzl3UxAOqOcRy6GlPDIIBJq2L8tnpY9xJMS9yqcuQmqSE6l1YxfIVUob4FOoz8q7F4Zy7yGEp5m59TSH4FyPzXQT8KLn15CuqJRagDZJrG3Z29PlSH9o/2iDAp8liF4pyyU76QfxK/Qc6avDmaB/Dtr2JACh0UNx86AI/EKoShX9qx8jY/WoiKt561qZX6E/K9VMCrWhJHMCgCw0kIaWtRAASoknYAAkmuOtv6oWNiAQfzFPH2k44lCMIkwlfE7HNI2R6KNz2THOk1DdrECgBkyL7SS0Q3iZUjYLAlSf/IfiHcX9a6PgsYh1AW2oLSrZSTINcGcw3FejmUZi5hzLSyidwNj6pNjQB2Q1894vPjiMbjSo/8A7Cgnnwp4EgDnZAppz7x3jnGyjDrbbURuG+L1ClKhPrprk+GwL2GdJMFRG4M785igByCo/bn+Vq1feMGB/NRZarUATuO/M1PjBa1AsuhhbEJKukfnNQuuyJ2rKyuVnzvsRYZXFNxNt6IpcMXg+o/msrKxBF6PFYrewFbPPdh1vfnFZWVjKxbI/NmxAP4p/ionXJPvWVlSZa2aCNiARflv7VVxOXtuAJUkaRsNgPQCsrKW2OgfjsAkLbEAgBUCNtv2qwHDBi0Wt6V7WVddI5MumkV04JK4Sq/Oe/tRjBs/h5AfSsrKSfdD4W2izmCNLIvPS0QI686WXzasrK68X5T2cP5EaYHc1K6jir2sqhU614JwIbwySN18RNUPtA8Wu4VoJZAC12CzfT30868rKAOW5flQ1l5ai46oyparkk11D7OMWdLjfIEKHvY/SsrKAHJ9Egg8xQPwx/2wP7SofIkVlZQAh+KMQV4twnkYHoLUIcVasrKAI0Lt8h+YH61u8+bAWnn79KysoAiec0iB7nrQXFKlX615WUAEsFZNb4u4rKygWX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4.bp.blogspot.com/-7n2q3D-HBHg/UGRZRsEIhOI/AAAAAAAANMQ/qjMGFUW06EM/s1600/rachel-carson-silent-sp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295" y="2667000"/>
            <a:ext cx="4114800" cy="3152274"/>
          </a:xfrm>
          <a:prstGeom prst="rect">
            <a:avLst/>
          </a:prstGeom>
          <a:noFill/>
          <a:ln w="25400">
            <a:solidFill>
              <a:srgbClr val="00B05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218" y="1905000"/>
            <a:ext cx="8832782" cy="553998"/>
          </a:xfrm>
          <a:prstGeom prst="rect">
            <a:avLst/>
          </a:prstGeom>
          <a:noFill/>
        </p:spPr>
        <p:txBody>
          <a:bodyPr wrap="square" rtlCol="0">
            <a:spAutoFit/>
          </a:bodyPr>
          <a:lstStyle/>
          <a:p>
            <a:r>
              <a:rPr lang="en-US" sz="3000" b="1" dirty="0" smtClean="0">
                <a:latin typeface="Verdana" panose="020B0604030504040204" pitchFamily="34" charset="0"/>
                <a:ea typeface="Verdana" panose="020B0604030504040204" pitchFamily="34" charset="0"/>
                <a:cs typeface="Verdana" panose="020B0604030504040204" pitchFamily="34" charset="0"/>
              </a:rPr>
              <a:t>“Healthy Living and the Environment” </a:t>
            </a:r>
            <a:endParaRPr lang="en-US" sz="3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811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876801" cy="1371600"/>
          </a:xfrm>
        </p:spPr>
        <p:txBody>
          <a:bodyPr>
            <a:normAutofit/>
          </a:bodyPr>
          <a:lstStyle/>
          <a:p>
            <a:r>
              <a:rPr lang="en-US" dirty="0" smtClean="0">
                <a:solidFill>
                  <a:srgbClr val="C00000"/>
                </a:solidFill>
              </a:rPr>
              <a:t>Talk of Ages</a:t>
            </a:r>
            <a:r>
              <a:rPr lang="en-US" dirty="0" smtClean="0"/>
              <a:t/>
            </a:r>
            <a:br>
              <a:rPr lang="en-US" dirty="0" smtClean="0"/>
            </a:br>
            <a:r>
              <a:rPr lang="en-US" cap="none" dirty="0" smtClean="0"/>
              <a:t> </a:t>
            </a:r>
            <a:endParaRPr lang="en-US" cap="non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38" y="1219200"/>
            <a:ext cx="7010400" cy="5257800"/>
          </a:xfrm>
          <a:prstGeom prst="rect">
            <a:avLst/>
          </a:prstGeom>
        </p:spPr>
      </p:pic>
    </p:spTree>
    <p:extLst>
      <p:ext uri="{BB962C8B-B14F-4D97-AF65-F5344CB8AC3E}">
        <p14:creationId xmlns:p14="http://schemas.microsoft.com/office/powerpoint/2010/main" val="43839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791200" cy="1371600"/>
          </a:xfrm>
        </p:spPr>
        <p:txBody>
          <a:bodyPr/>
          <a:lstStyle/>
          <a:p>
            <a:r>
              <a:rPr lang="en-US" dirty="0" smtClean="0">
                <a:solidFill>
                  <a:srgbClr val="C00000"/>
                </a:solidFill>
              </a:rPr>
              <a:t>reflections</a:t>
            </a:r>
            <a:endParaRPr lang="en-US" dirty="0">
              <a:solidFill>
                <a:srgbClr val="C00000"/>
              </a:solidFill>
            </a:endParaRPr>
          </a:p>
        </p:txBody>
      </p:sp>
      <p:sp>
        <p:nvSpPr>
          <p:cNvPr id="4" name="Content Placeholder 3"/>
          <p:cNvSpPr>
            <a:spLocks noGrp="1"/>
          </p:cNvSpPr>
          <p:nvPr>
            <p:ph sz="half" idx="1"/>
          </p:nvPr>
        </p:nvSpPr>
        <p:spPr>
          <a:xfrm>
            <a:off x="533400" y="1524000"/>
            <a:ext cx="3291840" cy="4525963"/>
          </a:xfrm>
        </p:spPr>
        <p:txBody>
          <a:bodyPr/>
          <a:lstStyle/>
          <a:p>
            <a:r>
              <a:rPr lang="en-US" u="sng" dirty="0" smtClean="0"/>
              <a:t>Lessons Learned</a:t>
            </a:r>
          </a:p>
          <a:p>
            <a:pPr>
              <a:buFont typeface="Arial" panose="020B0604020202020204" pitchFamily="34" charset="0"/>
              <a:buChar char="•"/>
            </a:pPr>
            <a:r>
              <a:rPr lang="en-US" sz="2400" dirty="0" smtClean="0"/>
              <a:t>preparation</a:t>
            </a:r>
            <a:endParaRPr lang="en-US" sz="2400" dirty="0"/>
          </a:p>
          <a:p>
            <a:pPr>
              <a:buFont typeface="Arial" panose="020B0604020202020204" pitchFamily="34" charset="0"/>
              <a:buChar char="•"/>
            </a:pPr>
            <a:r>
              <a:rPr lang="en-US" sz="2400" dirty="0" smtClean="0"/>
              <a:t>personal relations</a:t>
            </a:r>
          </a:p>
          <a:p>
            <a:pPr>
              <a:buFont typeface="Arial" panose="020B0604020202020204" pitchFamily="34" charset="0"/>
              <a:buChar char="•"/>
            </a:pPr>
            <a:r>
              <a:rPr lang="en-US" sz="2400" dirty="0"/>
              <a:t>adapting programs  </a:t>
            </a:r>
            <a:endParaRPr lang="en-US" sz="2400" dirty="0" smtClean="0"/>
          </a:p>
          <a:p>
            <a:pPr>
              <a:buFont typeface="Arial" panose="020B0604020202020204" pitchFamily="34" charset="0"/>
              <a:buChar char="•"/>
            </a:pPr>
            <a:r>
              <a:rPr lang="en-US" sz="2400" dirty="0"/>
              <a:t>c</a:t>
            </a:r>
            <a:r>
              <a:rPr lang="en-US" sz="2400" dirty="0" smtClean="0"/>
              <a:t>ollaborations</a:t>
            </a:r>
          </a:p>
          <a:p>
            <a:pPr>
              <a:buFont typeface="Arial" panose="020B0604020202020204" pitchFamily="34" charset="0"/>
              <a:buChar char="•"/>
            </a:pPr>
            <a:r>
              <a:rPr lang="en-US" sz="2400" i="1" dirty="0" smtClean="0"/>
              <a:t>If </a:t>
            </a:r>
            <a:r>
              <a:rPr lang="en-US" sz="2400" i="1" dirty="0"/>
              <a:t>you build </a:t>
            </a:r>
            <a:r>
              <a:rPr lang="en-US" sz="2400" i="1" dirty="0" smtClean="0"/>
              <a:t>it…</a:t>
            </a:r>
            <a:endParaRPr lang="en-US" sz="2400" i="1" dirty="0"/>
          </a:p>
          <a:p>
            <a:pPr>
              <a:buFont typeface="Arial" panose="020B0604020202020204" pitchFamily="34" charset="0"/>
              <a:buChar char="•"/>
            </a:pPr>
            <a:endParaRPr lang="en-US" sz="2400" dirty="0" smtClean="0"/>
          </a:p>
          <a:p>
            <a:endParaRPr lang="en-US" sz="2400" dirty="0"/>
          </a:p>
        </p:txBody>
      </p:sp>
      <p:sp>
        <p:nvSpPr>
          <p:cNvPr id="5" name="Content Placeholder 4"/>
          <p:cNvSpPr>
            <a:spLocks noGrp="1"/>
          </p:cNvSpPr>
          <p:nvPr>
            <p:ph sz="half" idx="2"/>
          </p:nvPr>
        </p:nvSpPr>
        <p:spPr>
          <a:xfrm>
            <a:off x="4598034" y="1524000"/>
            <a:ext cx="4012565" cy="4525963"/>
          </a:xfrm>
        </p:spPr>
        <p:txBody>
          <a:bodyPr/>
          <a:lstStyle/>
          <a:p>
            <a:r>
              <a:rPr lang="en-US" u="sng" dirty="0" smtClean="0"/>
              <a:t>Remaining Questions</a:t>
            </a:r>
          </a:p>
          <a:p>
            <a:pPr>
              <a:buFont typeface="Arial" panose="020B0604020202020204" pitchFamily="34" charset="0"/>
              <a:buChar char="•"/>
            </a:pPr>
            <a:r>
              <a:rPr lang="en-US" sz="2400" dirty="0" smtClean="0"/>
              <a:t>educational outcomes</a:t>
            </a:r>
          </a:p>
          <a:p>
            <a:pPr>
              <a:buFont typeface="Arial" panose="020B0604020202020204" pitchFamily="34" charset="0"/>
              <a:buChar char="•"/>
            </a:pPr>
            <a:r>
              <a:rPr lang="en-US" sz="2400" dirty="0" smtClean="0"/>
              <a:t>personal impact</a:t>
            </a:r>
          </a:p>
          <a:p>
            <a:pPr>
              <a:buFont typeface="Arial" panose="020B0604020202020204" pitchFamily="34" charset="0"/>
              <a:buChar char="•"/>
            </a:pPr>
            <a:r>
              <a:rPr lang="en-US" sz="2400" dirty="0" smtClean="0"/>
              <a:t>new formats</a:t>
            </a:r>
          </a:p>
          <a:p>
            <a:pPr>
              <a:buFont typeface="Arial" panose="020B0604020202020204" pitchFamily="34" charset="0"/>
              <a:buChar char="•"/>
            </a:pPr>
            <a:r>
              <a:rPr lang="en-US" sz="2400" dirty="0" smtClean="0"/>
              <a:t>new contexts</a:t>
            </a:r>
          </a:p>
          <a:p>
            <a:endParaRPr lang="en-US" dirty="0"/>
          </a:p>
        </p:txBody>
      </p:sp>
    </p:spTree>
    <p:extLst>
      <p:ext uri="{BB962C8B-B14F-4D97-AF65-F5344CB8AC3E}">
        <p14:creationId xmlns:p14="http://schemas.microsoft.com/office/powerpoint/2010/main" val="3306193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030" y="-304800"/>
            <a:ext cx="8899980" cy="4572001"/>
          </a:xfrm>
        </p:spPr>
        <p:txBody>
          <a:bodyPr/>
          <a:lstStyle/>
          <a:p>
            <a:pPr algn="ctr">
              <a:spcBef>
                <a:spcPts val="0"/>
              </a:spcBef>
              <a:spcAft>
                <a:spcPts val="0"/>
              </a:spcAft>
            </a:pPr>
            <a:r>
              <a:rPr lang="en-US" sz="300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w.i.s.e</a:t>
            </a:r>
            <a:r>
              <a:rPr lang="en-US" sz="3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3000" b="1" dirty="0" smtClean="0">
                <a:latin typeface="Tahoma" panose="020B0604030504040204" pitchFamily="34" charset="0"/>
                <a:ea typeface="Tahoma" panose="020B0604030504040204" pitchFamily="34" charset="0"/>
                <a:cs typeface="Tahoma" panose="020B0604030504040204" pitchFamily="34" charset="0"/>
              </a:rPr>
              <a:t> - </a:t>
            </a:r>
            <a:r>
              <a:rPr lang="en-US" sz="3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W</a:t>
            </a:r>
            <a:r>
              <a:rPr lang="en-US" sz="3000" b="1" dirty="0" smtClean="0">
                <a:latin typeface="Tahoma" panose="020B0604030504040204" pitchFamily="34" charset="0"/>
                <a:ea typeface="Tahoma" panose="020B0604030504040204" pitchFamily="34" charset="0"/>
                <a:cs typeface="Tahoma" panose="020B0604030504040204" pitchFamily="34" charset="0"/>
              </a:rPr>
              <a:t>orking together: </a:t>
            </a:r>
            <a:r>
              <a:rPr lang="en-US" sz="3000" b="1" dirty="0" smtClean="0">
                <a:solidFill>
                  <a:srgbClr val="D2533C"/>
                </a:solidFill>
                <a:latin typeface="Tahoma" panose="020B0604030504040204" pitchFamily="34" charset="0"/>
                <a:ea typeface="Tahoma" panose="020B0604030504040204" pitchFamily="34" charset="0"/>
                <a:cs typeface="Tahoma" panose="020B0604030504040204" pitchFamily="34" charset="0"/>
              </a:rPr>
              <a:t>I</a:t>
            </a:r>
            <a:r>
              <a:rPr lang="en-US" sz="3000" b="1" dirty="0" smtClean="0">
                <a:latin typeface="Tahoma" panose="020B0604030504040204" pitchFamily="34" charset="0"/>
                <a:ea typeface="Tahoma" panose="020B0604030504040204" pitchFamily="34" charset="0"/>
                <a:cs typeface="Tahoma" panose="020B0604030504040204" pitchFamily="34" charset="0"/>
              </a:rPr>
              <a:t>ntergenerational </a:t>
            </a:r>
            <a:r>
              <a:rPr lang="en-US" sz="3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a:t>
            </a:r>
            <a:r>
              <a:rPr lang="en-US" sz="3000" b="1" dirty="0" smtClean="0">
                <a:latin typeface="Tahoma" panose="020B0604030504040204" pitchFamily="34" charset="0"/>
                <a:ea typeface="Tahoma" panose="020B0604030504040204" pitchFamily="34" charset="0"/>
                <a:cs typeface="Tahoma" panose="020B0604030504040204" pitchFamily="34" charset="0"/>
              </a:rPr>
              <a:t>tudent/Senior </a:t>
            </a:r>
            <a:r>
              <a:rPr lang="en-US" sz="3000" b="1" dirty="0" smtClean="0">
                <a:solidFill>
                  <a:srgbClr val="D2533C"/>
                </a:solidFill>
                <a:latin typeface="Tahoma" panose="020B0604030504040204" pitchFamily="34" charset="0"/>
                <a:ea typeface="Tahoma" panose="020B0604030504040204" pitchFamily="34" charset="0"/>
                <a:cs typeface="Tahoma" panose="020B0604030504040204" pitchFamily="34" charset="0"/>
              </a:rPr>
              <a:t>E</a:t>
            </a:r>
            <a:r>
              <a:rPr lang="en-US" sz="3000" b="1" dirty="0" smtClean="0">
                <a:latin typeface="Tahoma" panose="020B0604030504040204" pitchFamily="34" charset="0"/>
                <a:ea typeface="Tahoma" panose="020B0604030504040204" pitchFamily="34" charset="0"/>
                <a:cs typeface="Tahoma" panose="020B0604030504040204" pitchFamily="34" charset="0"/>
              </a:rPr>
              <a:t>xchange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2895600"/>
            <a:ext cx="4229100" cy="159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5791200"/>
            <a:ext cx="4129314" cy="923330"/>
          </a:xfrm>
          <a:prstGeom prst="rect">
            <a:avLst/>
          </a:prstGeom>
          <a:noFill/>
        </p:spPr>
        <p:txBody>
          <a:bodyPr wrap="square" rtlCol="0">
            <a:spAutoFit/>
          </a:bodyPr>
          <a:lstStyle/>
          <a:p>
            <a:r>
              <a:rPr lang="en-US" dirty="0" smtClean="0">
                <a:solidFill>
                  <a:srgbClr val="292934"/>
                </a:solidFill>
              </a:rPr>
              <a:t>Carrie Andreoletti, Ph.D.</a:t>
            </a:r>
          </a:p>
          <a:p>
            <a:r>
              <a:rPr lang="en-US" dirty="0" smtClean="0">
                <a:solidFill>
                  <a:srgbClr val="292934"/>
                </a:solidFill>
              </a:rPr>
              <a:t>Department of Psychological Science</a:t>
            </a:r>
          </a:p>
          <a:p>
            <a:r>
              <a:rPr lang="en-US" dirty="0" smtClean="0">
                <a:solidFill>
                  <a:srgbClr val="292934"/>
                </a:solidFill>
              </a:rPr>
              <a:t>Central Connecticut State University</a:t>
            </a:r>
            <a:endParaRPr lang="en-US" dirty="0">
              <a:solidFill>
                <a:srgbClr val="292934"/>
              </a:solidFill>
            </a:endParaRPr>
          </a:p>
        </p:txBody>
      </p:sp>
      <p:sp>
        <p:nvSpPr>
          <p:cNvPr id="3" name="TextBox 2"/>
          <p:cNvSpPr txBox="1"/>
          <p:nvPr/>
        </p:nvSpPr>
        <p:spPr>
          <a:xfrm>
            <a:off x="4800600" y="5791200"/>
            <a:ext cx="4038600" cy="923330"/>
          </a:xfrm>
          <a:prstGeom prst="rect">
            <a:avLst/>
          </a:prstGeom>
          <a:noFill/>
        </p:spPr>
        <p:txBody>
          <a:bodyPr wrap="square" rtlCol="0">
            <a:spAutoFit/>
          </a:bodyPr>
          <a:lstStyle/>
          <a:p>
            <a:pPr algn="r"/>
            <a:r>
              <a:rPr lang="en-US" dirty="0">
                <a:solidFill>
                  <a:srgbClr val="292934"/>
                </a:solidFill>
                <a:latin typeface="Tahoma" panose="020B0604030504040204" pitchFamily="34" charset="0"/>
                <a:ea typeface="Tahoma" panose="020B0604030504040204" pitchFamily="34" charset="0"/>
                <a:cs typeface="Tahoma" panose="020B0604030504040204" pitchFamily="34" charset="0"/>
              </a:rPr>
              <a:t>Jennifer </a:t>
            </a:r>
            <a:r>
              <a:rPr lang="en-US" dirty="0" err="1" smtClean="0">
                <a:solidFill>
                  <a:srgbClr val="292934"/>
                </a:solidFill>
                <a:latin typeface="Tahoma" panose="020B0604030504040204" pitchFamily="34" charset="0"/>
                <a:ea typeface="Tahoma" panose="020B0604030504040204" pitchFamily="34" charset="0"/>
                <a:cs typeface="Tahoma" panose="020B0604030504040204" pitchFamily="34" charset="0"/>
              </a:rPr>
              <a:t>Leszczynski</a:t>
            </a:r>
            <a:r>
              <a:rPr lang="en-US" dirty="0" smtClean="0">
                <a:solidFill>
                  <a:srgbClr val="292934"/>
                </a:solidFill>
                <a:latin typeface="Tahoma" panose="020B0604030504040204" pitchFamily="34" charset="0"/>
                <a:ea typeface="Tahoma" panose="020B0604030504040204" pitchFamily="34" charset="0"/>
                <a:cs typeface="Tahoma" panose="020B0604030504040204" pitchFamily="34" charset="0"/>
              </a:rPr>
              <a:t>, Ph.D.</a:t>
            </a:r>
          </a:p>
          <a:p>
            <a:pPr algn="r"/>
            <a:r>
              <a:rPr lang="en-US" dirty="0" smtClean="0">
                <a:solidFill>
                  <a:srgbClr val="292934"/>
                </a:solidFill>
                <a:latin typeface="Tahoma" panose="020B0604030504040204" pitchFamily="34" charset="0"/>
                <a:ea typeface="Tahoma" panose="020B0604030504040204" pitchFamily="34" charset="0"/>
                <a:cs typeface="Tahoma" panose="020B0604030504040204" pitchFamily="34" charset="0"/>
              </a:rPr>
              <a:t>Department of Psychology</a:t>
            </a:r>
          </a:p>
          <a:p>
            <a:pPr algn="r"/>
            <a:r>
              <a:rPr lang="en-US" dirty="0" smtClean="0">
                <a:solidFill>
                  <a:srgbClr val="292934"/>
                </a:solidFill>
                <a:latin typeface="Tahoma" panose="020B0604030504040204" pitchFamily="34" charset="0"/>
                <a:ea typeface="Tahoma" panose="020B0604030504040204" pitchFamily="34" charset="0"/>
                <a:cs typeface="Tahoma" panose="020B0604030504040204" pitchFamily="34" charset="0"/>
              </a:rPr>
              <a:t>Eastern </a:t>
            </a:r>
            <a:r>
              <a:rPr lang="en-US" dirty="0">
                <a:solidFill>
                  <a:srgbClr val="292934"/>
                </a:solidFill>
                <a:latin typeface="Tahoma" panose="020B0604030504040204" pitchFamily="34" charset="0"/>
                <a:ea typeface="Tahoma" panose="020B0604030504040204" pitchFamily="34" charset="0"/>
                <a:cs typeface="Tahoma" panose="020B0604030504040204" pitchFamily="34" charset="0"/>
              </a:rPr>
              <a:t>Connecticut State </a:t>
            </a:r>
            <a:r>
              <a:rPr lang="en-US" dirty="0" smtClean="0">
                <a:solidFill>
                  <a:srgbClr val="292934"/>
                </a:solidFill>
                <a:latin typeface="Tahoma" panose="020B0604030504040204" pitchFamily="34" charset="0"/>
                <a:ea typeface="Tahoma" panose="020B0604030504040204" pitchFamily="34" charset="0"/>
                <a:cs typeface="Tahoma" panose="020B0604030504040204" pitchFamily="34" charset="0"/>
              </a:rPr>
              <a:t>University</a:t>
            </a:r>
            <a:endParaRPr lang="en-US" dirty="0">
              <a:solidFill>
                <a:srgbClr val="292934"/>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488" descr="3 inch logo combin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105400"/>
            <a:ext cx="177206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4953000"/>
            <a:ext cx="896257" cy="838200"/>
          </a:xfrm>
          <a:prstGeom prst="rect">
            <a:avLst/>
          </a:prstGeom>
        </p:spPr>
      </p:pic>
    </p:spTree>
    <p:extLst>
      <p:ext uri="{BB962C8B-B14F-4D97-AF65-F5344CB8AC3E}">
        <p14:creationId xmlns:p14="http://schemas.microsoft.com/office/powerpoint/2010/main" val="168853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a:t>
            </a:r>
            <a:r>
              <a:rPr lang="en-US" dirty="0" err="1" smtClean="0"/>
              <a:t>w.i.s.e</a:t>
            </a:r>
            <a:r>
              <a:rPr lang="en-US" dirty="0" smtClean="0"/>
              <a:t>.</a:t>
            </a:r>
            <a:endParaRPr lang="en-US" dirty="0"/>
          </a:p>
        </p:txBody>
      </p:sp>
      <p:sp>
        <p:nvSpPr>
          <p:cNvPr id="3" name="Content Placeholder 2"/>
          <p:cNvSpPr>
            <a:spLocks noGrp="1"/>
          </p:cNvSpPr>
          <p:nvPr>
            <p:ph idx="1"/>
          </p:nvPr>
        </p:nvSpPr>
        <p:spPr/>
        <p:txBody>
          <a:bodyPr/>
          <a:lstStyle/>
          <a:p>
            <a:r>
              <a:rPr lang="en-US" dirty="0" smtClean="0"/>
              <a:t>Working mission statement:</a:t>
            </a:r>
            <a:endParaRPr lang="en-US" dirty="0"/>
          </a:p>
          <a:p>
            <a:r>
              <a:rPr lang="en-US" dirty="0" smtClean="0"/>
              <a:t>	</a:t>
            </a:r>
            <a:r>
              <a:rPr lang="en-US" b="0" dirty="0" smtClean="0"/>
              <a:t>The </a:t>
            </a:r>
            <a:r>
              <a:rPr lang="en-US" b="0" dirty="0"/>
              <a:t>mission of W.I.S.E. is to encourage young and older adults to build relationships by working together to identify common interests and goals for the purpose of dispelling age stereotypes, mutual lifelong learning, and community engagement.</a:t>
            </a:r>
          </a:p>
          <a:p>
            <a:endParaRPr lang="en-US" dirty="0"/>
          </a:p>
          <a:p>
            <a:r>
              <a:rPr lang="en-US" dirty="0"/>
              <a:t>  </a:t>
            </a:r>
          </a:p>
        </p:txBody>
      </p:sp>
    </p:spTree>
    <p:extLst>
      <p:ext uri="{BB962C8B-B14F-4D97-AF65-F5344CB8AC3E}">
        <p14:creationId xmlns:p14="http://schemas.microsoft.com/office/powerpoint/2010/main" val="403984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W.i.s.e</a:t>
            </a:r>
            <a:r>
              <a:rPr lang="en-US" dirty="0" smtClean="0"/>
              <a:t> - Fall 2012</a:t>
            </a:r>
            <a:endParaRPr lang="en-US" dirty="0"/>
          </a:p>
        </p:txBody>
      </p:sp>
      <p:sp>
        <p:nvSpPr>
          <p:cNvPr id="3" name="Content Placeholder 2"/>
          <p:cNvSpPr>
            <a:spLocks noGrp="1"/>
          </p:cNvSpPr>
          <p:nvPr>
            <p:ph idx="1"/>
          </p:nvPr>
        </p:nvSpPr>
        <p:spPr>
          <a:xfrm>
            <a:off x="457200" y="1752600"/>
            <a:ext cx="7620000" cy="4953000"/>
          </a:xfrm>
        </p:spPr>
        <p:txBody>
          <a:bodyPr/>
          <a:lstStyle/>
          <a:p>
            <a:endParaRPr lang="en-US" dirty="0" smtClean="0"/>
          </a:p>
          <a:p>
            <a:r>
              <a:rPr lang="en-US" dirty="0" smtClean="0"/>
              <a:t>Participants</a:t>
            </a:r>
          </a:p>
          <a:p>
            <a:pPr lvl="1">
              <a:buFont typeface="Arial"/>
              <a:buChar char="•"/>
            </a:pPr>
            <a:r>
              <a:rPr lang="en-US" b="0" dirty="0" smtClean="0"/>
              <a:t>6 students taking Adult Development and Aging</a:t>
            </a:r>
          </a:p>
          <a:p>
            <a:pPr lvl="1">
              <a:buFont typeface="Arial"/>
              <a:buChar char="•"/>
            </a:pPr>
            <a:r>
              <a:rPr lang="en-US" b="0" dirty="0" smtClean="0"/>
              <a:t>10 residents from The Orchards at Southington</a:t>
            </a:r>
          </a:p>
          <a:p>
            <a:pPr>
              <a:buFont typeface="Arial"/>
              <a:buChar char="•"/>
            </a:pPr>
            <a:endParaRPr lang="en-US" dirty="0"/>
          </a:p>
          <a:p>
            <a:pPr marL="0" indent="0"/>
            <a:r>
              <a:rPr lang="en-US" dirty="0" smtClean="0"/>
              <a:t>Program</a:t>
            </a:r>
          </a:p>
          <a:p>
            <a:pPr marL="1257300" lvl="2" indent="-457200">
              <a:buFont typeface="+mj-lt"/>
              <a:buAutoNum type="arabicPeriod"/>
            </a:pPr>
            <a:r>
              <a:rPr lang="en-US" b="0" dirty="0" smtClean="0"/>
              <a:t>Get acquainted luncheon at The Orchards</a:t>
            </a:r>
          </a:p>
          <a:p>
            <a:pPr marL="1257300" lvl="2" indent="-457200">
              <a:buFont typeface="+mj-lt"/>
              <a:buAutoNum type="arabicPeriod"/>
            </a:pPr>
            <a:r>
              <a:rPr lang="en-US" b="0" dirty="0" smtClean="0"/>
              <a:t>“In My Shoes Exercise” – reverse role play</a:t>
            </a:r>
          </a:p>
          <a:p>
            <a:pPr marL="1257300" lvl="2" indent="-457200">
              <a:buFont typeface="+mj-lt"/>
              <a:buAutoNum type="arabicPeriod"/>
            </a:pPr>
            <a:r>
              <a:rPr lang="en-US" b="0" dirty="0" smtClean="0"/>
              <a:t>Movie day at CCSU “Mr. Smith Goes to Washington”</a:t>
            </a:r>
          </a:p>
          <a:p>
            <a:pPr marL="1257300" lvl="2" indent="-457200">
              <a:buFont typeface="+mj-lt"/>
              <a:buAutoNum type="arabicPeriod"/>
            </a:pPr>
            <a:r>
              <a:rPr lang="en-US" b="0" dirty="0" smtClean="0"/>
              <a:t>Impact of Technology</a:t>
            </a:r>
          </a:p>
          <a:p>
            <a:pPr marL="1257300" lvl="2" indent="-457200">
              <a:buFont typeface="+mj-lt"/>
              <a:buAutoNum type="arabicPeriod"/>
            </a:pPr>
            <a:r>
              <a:rPr lang="en-US" b="0" dirty="0" smtClean="0"/>
              <a:t>Love and Relationships</a:t>
            </a:r>
          </a:p>
          <a:p>
            <a:pPr>
              <a:buFont typeface="Arial"/>
              <a:buChar char="•"/>
            </a:pPr>
            <a:endParaRPr lang="en-US" dirty="0" smtClean="0"/>
          </a:p>
          <a:p>
            <a:pPr marL="0" indent="0"/>
            <a:r>
              <a:rPr lang="en-US" dirty="0"/>
              <a:t>	</a:t>
            </a:r>
            <a:endParaRPr lang="en-US" dirty="0" smtClean="0"/>
          </a:p>
          <a:p>
            <a:r>
              <a:rPr lang="en-US" dirty="0"/>
              <a:t>	</a:t>
            </a:r>
          </a:p>
        </p:txBody>
      </p:sp>
      <p:pic>
        <p:nvPicPr>
          <p:cNvPr id="4" name="Picture 3" descr="680560_453924937982735_1445103064_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98919">
            <a:off x="5867400" y="381000"/>
            <a:ext cx="2667000" cy="2152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6029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371600"/>
          </a:xfrm>
        </p:spPr>
        <p:txBody>
          <a:bodyPr>
            <a:normAutofit/>
          </a:bodyPr>
          <a:lstStyle/>
          <a:p>
            <a:r>
              <a:rPr lang="en-US" sz="3200" dirty="0"/>
              <a:t>Selected comments from student </a:t>
            </a:r>
            <a:r>
              <a:rPr lang="en-US" sz="3200" dirty="0" smtClean="0"/>
              <a:t>papers</a:t>
            </a:r>
            <a:endParaRPr lang="en-US" sz="3200" dirty="0"/>
          </a:p>
        </p:txBody>
      </p:sp>
      <p:sp>
        <p:nvSpPr>
          <p:cNvPr id="3" name="Content Placeholder 2"/>
          <p:cNvSpPr>
            <a:spLocks noGrp="1"/>
          </p:cNvSpPr>
          <p:nvPr>
            <p:ph idx="1"/>
          </p:nvPr>
        </p:nvSpPr>
        <p:spPr/>
        <p:txBody>
          <a:bodyPr/>
          <a:lstStyle/>
          <a:p>
            <a:pPr marL="457200" marR="0" indent="-457200">
              <a:spcBef>
                <a:spcPts val="0"/>
              </a:spcBef>
              <a:spcAft>
                <a:spcPts val="0"/>
              </a:spcAft>
            </a:pPr>
            <a:r>
              <a:rPr lang="en-US" b="0" i="1" dirty="0" smtClean="0">
                <a:latin typeface="Times New Roman"/>
                <a:ea typeface="ＭＳ 明朝"/>
              </a:rPr>
              <a:t>This </a:t>
            </a:r>
            <a:r>
              <a:rPr lang="en-US" b="0" i="1" dirty="0">
                <a:latin typeface="Times New Roman"/>
                <a:ea typeface="ＭＳ 明朝"/>
              </a:rPr>
              <a:t>experience has definitely influenced my likelihood of pursuing a career involving older adults.</a:t>
            </a:r>
            <a:endParaRPr lang="en-US" b="0" dirty="0">
              <a:latin typeface="Times New Roman"/>
              <a:ea typeface="ＭＳ 明朝"/>
            </a:endParaRPr>
          </a:p>
          <a:p>
            <a:pPr marL="457200" marR="0" indent="-457200">
              <a:spcBef>
                <a:spcPts val="0"/>
              </a:spcBef>
              <a:spcAft>
                <a:spcPts val="0"/>
              </a:spcAft>
            </a:pPr>
            <a:r>
              <a:rPr lang="en-US" b="0" i="1" dirty="0">
                <a:latin typeface="Times New Roman"/>
                <a:ea typeface="ＭＳ 明朝"/>
              </a:rPr>
              <a:t> </a:t>
            </a:r>
            <a:endParaRPr lang="en-US" b="0" dirty="0">
              <a:latin typeface="Times New Roman"/>
              <a:ea typeface="ＭＳ 明朝"/>
            </a:endParaRPr>
          </a:p>
          <a:p>
            <a:pPr marL="457200" marR="0" indent="-457200">
              <a:spcBef>
                <a:spcPts val="0"/>
              </a:spcBef>
              <a:spcAft>
                <a:spcPts val="0"/>
              </a:spcAft>
            </a:pPr>
            <a:r>
              <a:rPr lang="en-US" b="0" i="1" dirty="0">
                <a:latin typeface="Times New Roman"/>
                <a:ea typeface="ＭＳ 明朝"/>
              </a:rPr>
              <a:t>After this experience, I find that aging can be beneficial despite the impairments, in which older adults can still engage is social activities and pursue their hobbies and interests.</a:t>
            </a:r>
          </a:p>
          <a:p>
            <a:endParaRPr lang="en-US" dirty="0"/>
          </a:p>
        </p:txBody>
      </p:sp>
      <p:pic>
        <p:nvPicPr>
          <p:cNvPr id="4" name="Picture 3" descr="664294_453924384649457_531259600_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53205">
            <a:off x="4954619" y="4034115"/>
            <a:ext cx="2971800" cy="2162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621445_453925557982673_1964269592_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9200" y="4038600"/>
            <a:ext cx="2768600" cy="21506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72265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791200" cy="609600"/>
          </a:xfrm>
        </p:spPr>
        <p:txBody>
          <a:bodyPr>
            <a:normAutofit fontScale="90000"/>
          </a:bodyPr>
          <a:lstStyle/>
          <a:p>
            <a:r>
              <a:rPr lang="en-US" dirty="0" smtClean="0"/>
              <a:t>Abstract</a:t>
            </a:r>
            <a:endParaRPr lang="en-US" dirty="0"/>
          </a:p>
        </p:txBody>
      </p:sp>
      <p:sp>
        <p:nvSpPr>
          <p:cNvPr id="5" name="Subtitle 4"/>
          <p:cNvSpPr>
            <a:spLocks noGrp="1"/>
          </p:cNvSpPr>
          <p:nvPr>
            <p:ph idx="4294967295"/>
          </p:nvPr>
        </p:nvSpPr>
        <p:spPr>
          <a:xfrm>
            <a:off x="228600" y="1143000"/>
            <a:ext cx="8534400" cy="5257800"/>
          </a:xfrm>
        </p:spPr>
        <p:txBody>
          <a:bodyPr>
            <a:noAutofit/>
          </a:bodyPr>
          <a:lstStyle/>
          <a:p>
            <a:pPr marL="0" indent="0" algn="just">
              <a:lnSpc>
                <a:spcPct val="120000"/>
              </a:lnSpc>
              <a:spcBef>
                <a:spcPts val="0"/>
              </a:spcBef>
              <a:spcAft>
                <a:spcPts val="0"/>
              </a:spcAft>
            </a:pPr>
            <a:r>
              <a:rPr lang="en-US" sz="1200" dirty="0">
                <a:solidFill>
                  <a:schemeClr val="tx1"/>
                </a:solidFill>
              </a:rPr>
              <a:t>A search of the literature on intergenerational programs reveals that the majority of programming involves young children and older adults. In cases where programs involve young adults, the focus is often on benefits to college students for changing beliefs about aging with no mention of potential benefits to older adults. Moreover, these cases are often specific to gerontology-related course settings which focus on issues of aging. As such, young adults’ exposure to older adults is relatively narrow and limited in scope. And, the older adults’ role is often as a target of interest rather than as a collaborating partner in the teaching and learning process. In our aging and increasingly age-segregated society there is not only a need for a greater recognition of age diversity, but also a need for younger workers with age awareness as well as a need for older adults to stay engaged in order to maintain high levels of well-being and promote successful aging. How might this happen? We propose a new model for intergenerational exchange which utilizes programming around “non-age focused” issues of mutual interest for older and younger adults.  Our lifespan education model stems from the premise that intergenerational exchanges in the classroom and in the community which focus on individual interests, strengths, and experiences of older and younger adults have a greater facilitative effect in reducing age prejudice and nourishing engagement  than do more commonly designed programs built around issues of aging.  In the long run, we hope that this model will inspire and generate new programming in and out of the classroom which will reduce age-segregation and help to support growing needs in our increasing age diversified society. In this symposium presenters will share best practices for developing successful “de-aged focused” programs involving college students and older adults in the classroom and the community. Specifically, we will discuss ways to identify program topics across the curriculum, the use of alternative multi-generational strategies, and challenges and solutions involving logistics within a contemporary framework of shifting age demographics. We believe that the scope and quality of intergenerational exchanges will have greater reach and impact with attention to this new way of thinking about programming.</a:t>
            </a:r>
          </a:p>
        </p:txBody>
      </p:sp>
      <p:sp>
        <p:nvSpPr>
          <p:cNvPr id="3" name="Rectangle 2"/>
          <p:cNvSpPr/>
          <p:nvPr/>
        </p:nvSpPr>
        <p:spPr>
          <a:xfrm>
            <a:off x="2286000" y="-4927133"/>
            <a:ext cx="10134600" cy="584775"/>
          </a:xfrm>
          <a:prstGeom prst="rect">
            <a:avLst/>
          </a:prstGeom>
        </p:spPr>
        <p:txBody>
          <a:bodyPr wrap="square">
            <a:spAutoFit/>
          </a:bodyPr>
          <a:lstStyle/>
          <a:p>
            <a:endParaRPr lang="en-US" sz="1400" dirty="0"/>
          </a:p>
          <a:p>
            <a:r>
              <a:rPr lang="en-US" dirty="0"/>
              <a:t> </a:t>
            </a:r>
          </a:p>
        </p:txBody>
      </p:sp>
    </p:spTree>
    <p:extLst>
      <p:ext uri="{BB962C8B-B14F-4D97-AF65-F5344CB8AC3E}">
        <p14:creationId xmlns:p14="http://schemas.microsoft.com/office/powerpoint/2010/main" val="8967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a:bodyPr>
          <a:lstStyle/>
          <a:p>
            <a:r>
              <a:rPr lang="en-US" sz="2800" dirty="0" smtClean="0"/>
              <a:t>Selected comments from residents</a:t>
            </a:r>
            <a:endParaRPr lang="en-US" sz="2800" dirty="0"/>
          </a:p>
        </p:txBody>
      </p:sp>
      <p:sp>
        <p:nvSpPr>
          <p:cNvPr id="3" name="Content Placeholder 2"/>
          <p:cNvSpPr>
            <a:spLocks noGrp="1"/>
          </p:cNvSpPr>
          <p:nvPr>
            <p:ph idx="1"/>
          </p:nvPr>
        </p:nvSpPr>
        <p:spPr>
          <a:xfrm>
            <a:off x="457200" y="914400"/>
            <a:ext cx="7620000" cy="5638800"/>
          </a:xfrm>
        </p:spPr>
        <p:txBody>
          <a:bodyPr/>
          <a:lstStyle/>
          <a:p>
            <a:pPr marL="0" indent="0"/>
            <a:r>
              <a:rPr lang="en-US" dirty="0" smtClean="0"/>
              <a:t>What were the strengths of the program?</a:t>
            </a:r>
          </a:p>
          <a:p>
            <a:pPr lvl="1" indent="-342900">
              <a:buNone/>
            </a:pPr>
            <a:r>
              <a:rPr lang="en-US" b="0" i="1" dirty="0" smtClean="0">
                <a:latin typeface="Times New Roman"/>
                <a:cs typeface="Times New Roman"/>
              </a:rPr>
              <a:t>The fact that young and old can meet and enjoy the experience. We laughed at some things they do and they came back with the same things about us – in a good way.</a:t>
            </a:r>
          </a:p>
          <a:p>
            <a:pPr lvl="1" indent="-342900">
              <a:buNone/>
            </a:pPr>
            <a:r>
              <a:rPr lang="en-US" b="0" i="1" dirty="0" smtClean="0">
                <a:latin typeface="Times New Roman"/>
                <a:cs typeface="Times New Roman"/>
              </a:rPr>
              <a:t>Understanding and bridging intergenerational differences</a:t>
            </a:r>
          </a:p>
          <a:p>
            <a:pPr lvl="1" indent="-342900">
              <a:buNone/>
            </a:pPr>
            <a:r>
              <a:rPr lang="en-US" b="0" i="1" dirty="0" smtClean="0">
                <a:latin typeface="Times New Roman"/>
                <a:cs typeface="Times New Roman"/>
              </a:rPr>
              <a:t>It opened up new discussions with different people</a:t>
            </a:r>
          </a:p>
          <a:p>
            <a:pPr marL="0" indent="0"/>
            <a:endParaRPr lang="en-US" dirty="0" smtClean="0">
              <a:ea typeface="ＭＳ 明朝"/>
            </a:endParaRPr>
          </a:p>
          <a:p>
            <a:pPr marL="0" indent="0"/>
            <a:r>
              <a:rPr lang="en-US" dirty="0" smtClean="0">
                <a:ea typeface="ＭＳ 明朝"/>
              </a:rPr>
              <a:t>How </a:t>
            </a:r>
            <a:r>
              <a:rPr lang="en-US" dirty="0">
                <a:ea typeface="ＭＳ 明朝"/>
              </a:rPr>
              <a:t>did participating in this program influence your views </a:t>
            </a:r>
            <a:r>
              <a:rPr lang="en-US" dirty="0" smtClean="0">
                <a:ea typeface="ＭＳ 明朝"/>
              </a:rPr>
              <a:t>of young </a:t>
            </a:r>
            <a:r>
              <a:rPr lang="en-US" dirty="0">
                <a:ea typeface="ＭＳ 明朝"/>
              </a:rPr>
              <a:t>people</a:t>
            </a:r>
            <a:r>
              <a:rPr lang="en-US" dirty="0" smtClean="0">
                <a:ea typeface="ＭＳ 明朝"/>
              </a:rPr>
              <a:t>?</a:t>
            </a:r>
          </a:p>
          <a:p>
            <a:pPr lvl="1" indent="-342900">
              <a:buNone/>
            </a:pPr>
            <a:r>
              <a:rPr lang="en-US" b="0" i="1" dirty="0">
                <a:latin typeface="Times New Roman"/>
                <a:cs typeface="Times New Roman"/>
              </a:rPr>
              <a:t>It strengthened my positive view of “there are so many young people that we don’t know about—and how they strive to be good citizens”</a:t>
            </a:r>
          </a:p>
          <a:p>
            <a:pPr lvl="1" indent="-342900">
              <a:buNone/>
            </a:pPr>
            <a:r>
              <a:rPr lang="en-US" b="0" i="1" dirty="0">
                <a:latin typeface="Times New Roman"/>
                <a:cs typeface="Times New Roman"/>
              </a:rPr>
              <a:t>Trying to compare myself years ago to the young people. Outstanding young people.</a:t>
            </a:r>
          </a:p>
          <a:p>
            <a:pPr lvl="1" indent="-342900">
              <a:buNone/>
            </a:pPr>
            <a:r>
              <a:rPr lang="en-US" b="0" i="1" dirty="0">
                <a:latin typeface="Times New Roman"/>
                <a:cs typeface="Times New Roman"/>
              </a:rPr>
              <a:t>Made me aware of all the very good ones – we see so much of the other kind.</a:t>
            </a:r>
          </a:p>
          <a:p>
            <a:endParaRPr lang="en-US" dirty="0"/>
          </a:p>
          <a:p>
            <a:endParaRPr lang="en-US" b="0" i="1" dirty="0">
              <a:latin typeface="Times New Roman"/>
              <a:cs typeface="Times New Roman"/>
            </a:endParaRPr>
          </a:p>
          <a:p>
            <a:endParaRPr lang="en-US" dirty="0" smtClean="0"/>
          </a:p>
        </p:txBody>
      </p:sp>
    </p:spTree>
    <p:extLst>
      <p:ext uri="{BB962C8B-B14F-4D97-AF65-F5344CB8AC3E}">
        <p14:creationId xmlns:p14="http://schemas.microsoft.com/office/powerpoint/2010/main" val="1384410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w.i.s.e</a:t>
            </a:r>
            <a:r>
              <a:rPr lang="en-US" dirty="0" smtClean="0"/>
              <a:t> – spring 2013</a:t>
            </a:r>
            <a:endParaRPr lang="en-US" dirty="0"/>
          </a:p>
        </p:txBody>
      </p:sp>
      <p:sp>
        <p:nvSpPr>
          <p:cNvPr id="3" name="Content Placeholder 2"/>
          <p:cNvSpPr>
            <a:spLocks noGrp="1"/>
          </p:cNvSpPr>
          <p:nvPr>
            <p:ph idx="1"/>
          </p:nvPr>
        </p:nvSpPr>
        <p:spPr/>
        <p:txBody>
          <a:bodyPr/>
          <a:lstStyle/>
          <a:p>
            <a:r>
              <a:rPr lang="en-US" dirty="0"/>
              <a:t>Participants</a:t>
            </a:r>
          </a:p>
          <a:p>
            <a:pPr lvl="1">
              <a:buFont typeface="Arial"/>
              <a:buChar char="•"/>
            </a:pPr>
            <a:r>
              <a:rPr lang="en-US" dirty="0" smtClean="0"/>
              <a:t>30 </a:t>
            </a:r>
            <a:r>
              <a:rPr lang="en-US" dirty="0"/>
              <a:t>students taking Adult Development and Aging</a:t>
            </a:r>
          </a:p>
          <a:p>
            <a:pPr lvl="1">
              <a:buFont typeface="Arial"/>
              <a:buChar char="•"/>
            </a:pPr>
            <a:r>
              <a:rPr lang="en-US" dirty="0" smtClean="0"/>
              <a:t>10-14 </a:t>
            </a:r>
            <a:r>
              <a:rPr lang="en-US" dirty="0"/>
              <a:t>residents from The Orchards at Southington</a:t>
            </a:r>
          </a:p>
          <a:p>
            <a:pPr>
              <a:buFont typeface="Arial"/>
              <a:buChar char="•"/>
            </a:pPr>
            <a:endParaRPr lang="en-US" dirty="0"/>
          </a:p>
          <a:p>
            <a:pPr marL="0" indent="0"/>
            <a:r>
              <a:rPr lang="en-US" dirty="0"/>
              <a:t>Program</a:t>
            </a:r>
          </a:p>
          <a:p>
            <a:pPr marL="1257300" lvl="2" indent="-457200">
              <a:buFont typeface="+mj-lt"/>
              <a:buAutoNum type="arabicPeriod"/>
            </a:pPr>
            <a:r>
              <a:rPr lang="en-US" dirty="0" smtClean="0"/>
              <a:t>“Self Portraits” – Introductions at CCSU</a:t>
            </a:r>
            <a:endParaRPr lang="en-US" dirty="0"/>
          </a:p>
          <a:p>
            <a:pPr marL="1257300" lvl="2" indent="-457200">
              <a:buFont typeface="+mj-lt"/>
              <a:buAutoNum type="arabicPeriod"/>
            </a:pPr>
            <a:r>
              <a:rPr lang="en-US" dirty="0" smtClean="0"/>
              <a:t>Discussion of changes in Social Roles, Rules, and Expectations and Technology and Other Innovations</a:t>
            </a:r>
            <a:endParaRPr lang="en-US" dirty="0"/>
          </a:p>
          <a:p>
            <a:pPr marL="1257300" lvl="2" indent="-457200">
              <a:buFont typeface="+mj-lt"/>
              <a:buAutoNum type="arabicPeriod"/>
            </a:pPr>
            <a:r>
              <a:rPr lang="en-US" dirty="0" smtClean="0"/>
              <a:t>Students Visit The Orchards</a:t>
            </a:r>
            <a:endParaRPr lang="en-US" dirty="0"/>
          </a:p>
        </p:txBody>
      </p:sp>
    </p:spTree>
    <p:extLst>
      <p:ext uri="{BB962C8B-B14F-4D97-AF65-F5344CB8AC3E}">
        <p14:creationId xmlns:p14="http://schemas.microsoft.com/office/powerpoint/2010/main" val="2558973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p:txBody>
          <a:bodyPr/>
          <a:lstStyle/>
          <a:p>
            <a:r>
              <a:rPr lang="en-US" dirty="0" smtClean="0"/>
              <a:t>Student measures:</a:t>
            </a:r>
          </a:p>
          <a:p>
            <a:pPr>
              <a:buFont typeface="Wingdings" charset="2"/>
              <a:buChar char="ü"/>
            </a:pPr>
            <a:r>
              <a:rPr lang="en-US" sz="1800" b="0" dirty="0" smtClean="0"/>
              <a:t>Anxiety About Aging Scale (Lasher &amp; </a:t>
            </a:r>
            <a:r>
              <a:rPr lang="en-US" sz="1800" b="0" dirty="0" err="1" smtClean="0"/>
              <a:t>Faulkender</a:t>
            </a:r>
            <a:r>
              <a:rPr lang="en-US" sz="1800" b="0" dirty="0" smtClean="0"/>
              <a:t>, 1993)</a:t>
            </a:r>
          </a:p>
          <a:p>
            <a:pPr>
              <a:buFont typeface="Wingdings" charset="2"/>
              <a:buChar char="ü"/>
            </a:pPr>
            <a:r>
              <a:rPr lang="en-US" sz="1800" b="0" dirty="0" err="1" smtClean="0"/>
              <a:t>Fraboni</a:t>
            </a:r>
            <a:r>
              <a:rPr lang="en-US" sz="1800" b="0" dirty="0" smtClean="0"/>
              <a:t> Scale of Ageism (</a:t>
            </a:r>
            <a:r>
              <a:rPr lang="en-US" sz="1800" b="0" dirty="0" err="1" smtClean="0"/>
              <a:t>Fraboni</a:t>
            </a:r>
            <a:r>
              <a:rPr lang="en-US" sz="1800" b="0" dirty="0" smtClean="0"/>
              <a:t>, </a:t>
            </a:r>
            <a:r>
              <a:rPr lang="en-US" sz="1800" b="0" dirty="0" err="1" smtClean="0"/>
              <a:t>Saltstone</a:t>
            </a:r>
            <a:r>
              <a:rPr lang="en-US" sz="1800" b="0" dirty="0" smtClean="0"/>
              <a:t>, &amp; Hughes, 1990)</a:t>
            </a:r>
          </a:p>
          <a:p>
            <a:pPr>
              <a:buFont typeface="Wingdings" charset="2"/>
              <a:buChar char="ü"/>
            </a:pPr>
            <a:r>
              <a:rPr lang="en-US" sz="1800" b="0" dirty="0" smtClean="0"/>
              <a:t>Experience and interest living/working with older adults.</a:t>
            </a:r>
          </a:p>
          <a:p>
            <a:endParaRPr lang="en-US" dirty="0"/>
          </a:p>
          <a:p>
            <a:r>
              <a:rPr lang="en-US" dirty="0" smtClean="0"/>
              <a:t>Resident measures:</a:t>
            </a:r>
          </a:p>
          <a:p>
            <a:pPr>
              <a:buFont typeface="Wingdings" charset="2"/>
              <a:buChar char="ü"/>
            </a:pPr>
            <a:r>
              <a:rPr lang="en-US" sz="1800" b="0" dirty="0" smtClean="0"/>
              <a:t>Anxiety about Young People (modified subscale: </a:t>
            </a:r>
            <a:r>
              <a:rPr lang="en-US" sz="1800" b="0" dirty="0"/>
              <a:t>Lasher &amp; </a:t>
            </a:r>
            <a:r>
              <a:rPr lang="en-US" sz="1800" b="0" dirty="0" err="1"/>
              <a:t>Faulkender</a:t>
            </a:r>
            <a:r>
              <a:rPr lang="en-US" sz="1800" b="0" dirty="0"/>
              <a:t>, </a:t>
            </a:r>
            <a:r>
              <a:rPr lang="en-US" sz="1800" b="0" dirty="0" smtClean="0"/>
              <a:t>1993</a:t>
            </a:r>
            <a:r>
              <a:rPr lang="en-US" sz="1800" b="0" dirty="0"/>
              <a:t>)</a:t>
            </a:r>
            <a:endParaRPr lang="en-US" sz="1800" b="0" dirty="0" smtClean="0"/>
          </a:p>
          <a:p>
            <a:pPr>
              <a:buFont typeface="Wingdings" charset="2"/>
              <a:buChar char="ü"/>
            </a:pPr>
            <a:r>
              <a:rPr lang="en-US" sz="1800" b="0" dirty="0" smtClean="0"/>
              <a:t>Loyola </a:t>
            </a:r>
            <a:r>
              <a:rPr lang="en-US" sz="1800" b="0" dirty="0" err="1" smtClean="0"/>
              <a:t>Generativity</a:t>
            </a:r>
            <a:r>
              <a:rPr lang="en-US" sz="1800" b="0" dirty="0" smtClean="0"/>
              <a:t> Scale (McAdams &amp; St. </a:t>
            </a:r>
            <a:r>
              <a:rPr lang="en-US" sz="1800" b="0" dirty="0" err="1" smtClean="0"/>
              <a:t>Aubin</a:t>
            </a:r>
            <a:r>
              <a:rPr lang="en-US" sz="1800" b="0" dirty="0" smtClean="0"/>
              <a:t>, 1992)</a:t>
            </a:r>
            <a:endParaRPr lang="en-US" sz="1800" b="0" dirty="0"/>
          </a:p>
          <a:p>
            <a:pPr>
              <a:buFont typeface="Wingdings" charset="2"/>
              <a:buChar char="ü"/>
            </a:pPr>
            <a:r>
              <a:rPr lang="en-US" sz="1800" b="0" dirty="0" smtClean="0"/>
              <a:t>Depressive symptoms (CES-D; </a:t>
            </a:r>
            <a:r>
              <a:rPr lang="en-US" sz="1800" b="0" dirty="0" err="1" smtClean="0"/>
              <a:t>Radloff</a:t>
            </a:r>
            <a:r>
              <a:rPr lang="en-US" sz="1800" b="0" dirty="0" smtClean="0"/>
              <a:t>, 1977)</a:t>
            </a:r>
          </a:p>
        </p:txBody>
      </p:sp>
    </p:spTree>
    <p:extLst>
      <p:ext uri="{BB962C8B-B14F-4D97-AF65-F5344CB8AC3E}">
        <p14:creationId xmlns:p14="http://schemas.microsoft.com/office/powerpoint/2010/main" val="2504844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371600"/>
          </a:xfrm>
        </p:spPr>
        <p:txBody>
          <a:bodyPr/>
          <a:lstStyle/>
          <a:p>
            <a:r>
              <a:rPr lang="en-US" dirty="0" smtClean="0"/>
              <a:t>Preliminary Results – Students only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6483387"/>
              </p:ext>
            </p:extLst>
          </p:nvPr>
        </p:nvGraphicFramePr>
        <p:xfrm>
          <a:off x="457200" y="1752600"/>
          <a:ext cx="7620456" cy="1922780"/>
        </p:xfrm>
        <a:graphic>
          <a:graphicData uri="http://schemas.openxmlformats.org/drawingml/2006/table">
            <a:tbl>
              <a:tblPr firstRow="1" bandRow="1">
                <a:tableStyleId>{5C22544A-7EE6-4342-B048-85BDC9FD1C3A}</a:tableStyleId>
              </a:tblPr>
              <a:tblGrid>
                <a:gridCol w="3947871"/>
                <a:gridCol w="1894644"/>
                <a:gridCol w="1777941"/>
              </a:tblGrid>
              <a:tr h="439420">
                <a:tc>
                  <a:txBody>
                    <a:bodyPr/>
                    <a:lstStyle/>
                    <a:p>
                      <a:pPr algn="l" fontAlgn="b"/>
                      <a:endParaRPr lang="en-US" sz="2000" b="0" i="0" u="none" strike="noStrike" dirty="0">
                        <a:solidFill>
                          <a:srgbClr val="000000"/>
                        </a:solidFill>
                        <a:effectLst/>
                        <a:latin typeface="Calibri"/>
                      </a:endParaRPr>
                    </a:p>
                  </a:txBody>
                  <a:tcPr marL="15456" marR="15456" marT="12700" marB="0" anchor="b"/>
                </a:tc>
                <a:tc>
                  <a:txBody>
                    <a:bodyPr/>
                    <a:lstStyle/>
                    <a:p>
                      <a:pPr algn="r" fontAlgn="b"/>
                      <a:r>
                        <a:rPr lang="en-US" sz="2000" b="0" i="0" u="none" strike="noStrike" dirty="0">
                          <a:solidFill>
                            <a:srgbClr val="000000"/>
                          </a:solidFill>
                          <a:effectLst/>
                          <a:latin typeface="Calibri"/>
                        </a:rPr>
                        <a:t>PRE-TEST </a:t>
                      </a:r>
                    </a:p>
                  </a:txBody>
                  <a:tcPr marL="15456" marR="15456" marT="12700" marB="0" anchor="b"/>
                </a:tc>
                <a:tc>
                  <a:txBody>
                    <a:bodyPr/>
                    <a:lstStyle/>
                    <a:p>
                      <a:pPr algn="r" fontAlgn="b"/>
                      <a:r>
                        <a:rPr lang="en-US" sz="2000" b="0" i="0" u="none" strike="noStrike" dirty="0">
                          <a:solidFill>
                            <a:srgbClr val="000000"/>
                          </a:solidFill>
                          <a:effectLst/>
                          <a:latin typeface="Calibri"/>
                        </a:rPr>
                        <a:t>POST-TEST</a:t>
                      </a:r>
                    </a:p>
                  </a:txBody>
                  <a:tcPr marL="15456" marR="15456" marT="12700" marB="0" anchor="b"/>
                </a:tc>
              </a:tr>
              <a:tr h="370840">
                <a:tc>
                  <a:txBody>
                    <a:bodyPr/>
                    <a:lstStyle/>
                    <a:p>
                      <a:pPr algn="l" fontAlgn="b"/>
                      <a:endParaRPr lang="en-US" sz="2000" b="0" i="0" u="none" strike="noStrike">
                        <a:solidFill>
                          <a:srgbClr val="000000"/>
                        </a:solidFill>
                        <a:effectLst/>
                        <a:latin typeface="Calibri"/>
                      </a:endParaRPr>
                    </a:p>
                  </a:txBody>
                  <a:tcPr marL="15456" marR="15456" marT="12700" marB="0" anchor="b"/>
                </a:tc>
                <a:tc>
                  <a:txBody>
                    <a:bodyPr/>
                    <a:lstStyle/>
                    <a:p>
                      <a:pPr algn="r" fontAlgn="b"/>
                      <a:r>
                        <a:rPr lang="en-US" sz="2000" b="0" i="0" u="none" strike="noStrike" dirty="0">
                          <a:solidFill>
                            <a:srgbClr val="000000"/>
                          </a:solidFill>
                          <a:effectLst/>
                          <a:latin typeface="Calibri"/>
                        </a:rPr>
                        <a:t>M (SD)</a:t>
                      </a:r>
                    </a:p>
                  </a:txBody>
                  <a:tcPr marL="15456" marR="15456" marT="12700" marB="0" anchor="b"/>
                </a:tc>
                <a:tc>
                  <a:txBody>
                    <a:bodyPr/>
                    <a:lstStyle/>
                    <a:p>
                      <a:pPr algn="r" fontAlgn="b"/>
                      <a:r>
                        <a:rPr lang="en-US" sz="2000" b="0" i="0" u="none" strike="noStrike" dirty="0">
                          <a:solidFill>
                            <a:srgbClr val="000000"/>
                          </a:solidFill>
                          <a:effectLst/>
                          <a:latin typeface="Calibri"/>
                        </a:rPr>
                        <a:t>M (SD)</a:t>
                      </a:r>
                    </a:p>
                  </a:txBody>
                  <a:tcPr marL="15456" marR="15456" marT="12700" marB="0" anchor="b"/>
                </a:tc>
              </a:tr>
              <a:tr h="370840">
                <a:tc>
                  <a:txBody>
                    <a:bodyPr/>
                    <a:lstStyle/>
                    <a:p>
                      <a:pPr algn="l" fontAlgn="b"/>
                      <a:r>
                        <a:rPr lang="en-US" sz="2000" b="0" i="0" u="none" strike="noStrike" dirty="0" smtClean="0">
                          <a:solidFill>
                            <a:srgbClr val="000000"/>
                          </a:solidFill>
                          <a:effectLst/>
                          <a:latin typeface="Calibri"/>
                        </a:rPr>
                        <a:t>Anxiety</a:t>
                      </a:r>
                      <a:r>
                        <a:rPr lang="en-US" sz="2000" b="0" i="0" u="none" strike="noStrike" baseline="0" dirty="0" smtClean="0">
                          <a:solidFill>
                            <a:srgbClr val="000000"/>
                          </a:solidFill>
                          <a:effectLst/>
                          <a:latin typeface="Calibri"/>
                        </a:rPr>
                        <a:t> About Aging Scale</a:t>
                      </a:r>
                      <a:endParaRPr lang="en-US" sz="2000" b="0" i="0" u="none" strike="noStrike" dirty="0">
                        <a:solidFill>
                          <a:srgbClr val="000000"/>
                        </a:solidFill>
                        <a:effectLst/>
                        <a:latin typeface="Calibri"/>
                      </a:endParaRPr>
                    </a:p>
                  </a:txBody>
                  <a:tcPr marL="15456" marR="15456" marT="12700" marB="0" anchor="b"/>
                </a:tc>
                <a:tc>
                  <a:txBody>
                    <a:bodyPr/>
                    <a:lstStyle/>
                    <a:p>
                      <a:pPr algn="r" fontAlgn="b"/>
                      <a:r>
                        <a:rPr lang="en-US" sz="2000" b="0" i="0" u="none" strike="noStrike" dirty="0">
                          <a:solidFill>
                            <a:srgbClr val="000000"/>
                          </a:solidFill>
                          <a:effectLst/>
                          <a:latin typeface="Calibri"/>
                        </a:rPr>
                        <a:t>48.68 (9.47)</a:t>
                      </a:r>
                    </a:p>
                  </a:txBody>
                  <a:tcPr marL="15456" marR="15456" marT="12700" marB="0" anchor="b"/>
                </a:tc>
                <a:tc>
                  <a:txBody>
                    <a:bodyPr/>
                    <a:lstStyle/>
                    <a:p>
                      <a:pPr algn="r" fontAlgn="b"/>
                      <a:r>
                        <a:rPr lang="en-US" sz="2000" b="0" i="0" u="none" strike="noStrike" dirty="0">
                          <a:solidFill>
                            <a:srgbClr val="000000"/>
                          </a:solidFill>
                          <a:effectLst/>
                          <a:latin typeface="Calibri"/>
                        </a:rPr>
                        <a:t>47.36 (8.11)</a:t>
                      </a:r>
                    </a:p>
                  </a:txBody>
                  <a:tcPr marL="15456" marR="15456" marT="12700" marB="0" anchor="b"/>
                </a:tc>
              </a:tr>
              <a:tr h="370840">
                <a:tc>
                  <a:txBody>
                    <a:bodyPr/>
                    <a:lstStyle/>
                    <a:p>
                      <a:pPr algn="l" fontAlgn="b"/>
                      <a:r>
                        <a:rPr lang="en-US" sz="2000" b="0" i="0" u="none" strike="noStrike" dirty="0" err="1" smtClean="0">
                          <a:solidFill>
                            <a:srgbClr val="000000"/>
                          </a:solidFill>
                          <a:effectLst/>
                          <a:latin typeface="Calibri"/>
                        </a:rPr>
                        <a:t>Fraboni</a:t>
                      </a:r>
                      <a:r>
                        <a:rPr lang="en-US" sz="2000" b="0" i="0" u="none" strike="noStrike" dirty="0" smtClean="0">
                          <a:solidFill>
                            <a:srgbClr val="000000"/>
                          </a:solidFill>
                          <a:effectLst/>
                          <a:latin typeface="Calibri"/>
                        </a:rPr>
                        <a:t> Scale</a:t>
                      </a:r>
                      <a:r>
                        <a:rPr lang="en-US" sz="2000" b="0" i="0" u="none" strike="noStrike" baseline="0" dirty="0" smtClean="0">
                          <a:solidFill>
                            <a:srgbClr val="000000"/>
                          </a:solidFill>
                          <a:effectLst/>
                          <a:latin typeface="Calibri"/>
                        </a:rPr>
                        <a:t> of Ageism</a:t>
                      </a:r>
                      <a:endParaRPr lang="en-US" sz="2000" b="0" i="0" u="none" strike="noStrike" dirty="0">
                        <a:solidFill>
                          <a:srgbClr val="000000"/>
                        </a:solidFill>
                        <a:effectLst/>
                        <a:latin typeface="Calibri"/>
                      </a:endParaRPr>
                    </a:p>
                  </a:txBody>
                  <a:tcPr marL="15456" marR="15456" marT="12700" marB="0" anchor="b"/>
                </a:tc>
                <a:tc>
                  <a:txBody>
                    <a:bodyPr/>
                    <a:lstStyle/>
                    <a:p>
                      <a:pPr algn="r" fontAlgn="b"/>
                      <a:r>
                        <a:rPr lang="en-US" sz="2000" b="0" i="0" u="none" strike="noStrike">
                          <a:solidFill>
                            <a:srgbClr val="000000"/>
                          </a:solidFill>
                          <a:effectLst/>
                          <a:latin typeface="Calibri"/>
                        </a:rPr>
                        <a:t>64.36 (10.97)</a:t>
                      </a:r>
                    </a:p>
                  </a:txBody>
                  <a:tcPr marL="15456" marR="15456" marT="12700" marB="0" anchor="b"/>
                </a:tc>
                <a:tc>
                  <a:txBody>
                    <a:bodyPr/>
                    <a:lstStyle/>
                    <a:p>
                      <a:pPr algn="r" fontAlgn="b"/>
                      <a:r>
                        <a:rPr lang="en-US" sz="2000" b="0" i="0" u="none" strike="noStrike" dirty="0">
                          <a:solidFill>
                            <a:srgbClr val="000000"/>
                          </a:solidFill>
                          <a:effectLst/>
                          <a:latin typeface="Calibri"/>
                        </a:rPr>
                        <a:t>61.25 (9.79)</a:t>
                      </a:r>
                    </a:p>
                  </a:txBody>
                  <a:tcPr marL="15456" marR="15456" marT="12700" marB="0" anchor="b"/>
                </a:tc>
              </a:tr>
              <a:tr h="370840">
                <a:tc>
                  <a:txBody>
                    <a:bodyPr/>
                    <a:lstStyle/>
                    <a:p>
                      <a:pPr algn="l" fontAlgn="b"/>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Antilocution</a:t>
                      </a:r>
                      <a:r>
                        <a:rPr lang="en-US" sz="2000" b="0" i="0" u="none" strike="noStrike" dirty="0" smtClean="0">
                          <a:solidFill>
                            <a:srgbClr val="000000"/>
                          </a:solidFill>
                          <a:effectLst/>
                          <a:latin typeface="Calibri"/>
                        </a:rPr>
                        <a:t> Subscale*</a:t>
                      </a:r>
                      <a:endParaRPr lang="en-US" sz="2000" b="0" i="0" u="none" strike="noStrike" dirty="0">
                        <a:solidFill>
                          <a:srgbClr val="000000"/>
                        </a:solidFill>
                        <a:effectLst/>
                        <a:latin typeface="Calibri"/>
                      </a:endParaRPr>
                    </a:p>
                  </a:txBody>
                  <a:tcPr marL="15456" marR="15456" marT="12700" marB="0" anchor="b"/>
                </a:tc>
                <a:tc>
                  <a:txBody>
                    <a:bodyPr/>
                    <a:lstStyle/>
                    <a:p>
                      <a:pPr algn="r" fontAlgn="b"/>
                      <a:r>
                        <a:rPr lang="en-US" sz="2000" b="0" i="0" u="none" strike="noStrike" dirty="0" smtClean="0">
                          <a:solidFill>
                            <a:srgbClr val="000000"/>
                          </a:solidFill>
                          <a:effectLst/>
                          <a:latin typeface="Calibri"/>
                        </a:rPr>
                        <a:t> 23.32 </a:t>
                      </a:r>
                      <a:r>
                        <a:rPr lang="en-US" sz="2000" b="0" i="0" u="none" strike="noStrike" dirty="0">
                          <a:solidFill>
                            <a:srgbClr val="000000"/>
                          </a:solidFill>
                          <a:effectLst/>
                          <a:latin typeface="Calibri"/>
                        </a:rPr>
                        <a:t>(5.80)</a:t>
                      </a:r>
                    </a:p>
                  </a:txBody>
                  <a:tcPr marL="15456" marR="15456" marT="12700" marB="0" anchor="b"/>
                </a:tc>
                <a:tc>
                  <a:txBody>
                    <a:bodyPr/>
                    <a:lstStyle/>
                    <a:p>
                      <a:pPr algn="r" fontAlgn="b"/>
                      <a:r>
                        <a:rPr lang="en-US" sz="2000" b="0" i="0" u="none" strike="noStrike" dirty="0">
                          <a:solidFill>
                            <a:srgbClr val="000000"/>
                          </a:solidFill>
                          <a:effectLst/>
                          <a:latin typeface="Calibri"/>
                        </a:rPr>
                        <a:t>20.64 (4.76)</a:t>
                      </a:r>
                    </a:p>
                  </a:txBody>
                  <a:tcPr marL="15456" marR="15456" marT="12700" marB="0" anchor="b"/>
                </a:tc>
              </a:tr>
            </a:tbl>
          </a:graphicData>
        </a:graphic>
      </p:graphicFrame>
      <p:sp>
        <p:nvSpPr>
          <p:cNvPr id="3" name="TextBox 2"/>
          <p:cNvSpPr txBox="1"/>
          <p:nvPr/>
        </p:nvSpPr>
        <p:spPr>
          <a:xfrm>
            <a:off x="533400" y="4419600"/>
            <a:ext cx="7543800" cy="369332"/>
          </a:xfrm>
          <a:prstGeom prst="rect">
            <a:avLst/>
          </a:prstGeom>
          <a:noFill/>
        </p:spPr>
        <p:txBody>
          <a:bodyPr wrap="square" rtlCol="0">
            <a:spAutoFit/>
          </a:bodyPr>
          <a:lstStyle/>
          <a:p>
            <a:r>
              <a:rPr lang="en-US" dirty="0" smtClean="0">
                <a:solidFill>
                  <a:srgbClr val="292934"/>
                </a:solidFill>
              </a:rPr>
              <a:t>To be presented at EPA, March 15, 2014, Boston, MA</a:t>
            </a:r>
            <a:endParaRPr lang="en-US" dirty="0">
              <a:solidFill>
                <a:srgbClr val="292934"/>
              </a:solidFill>
            </a:endParaRPr>
          </a:p>
        </p:txBody>
      </p:sp>
    </p:spTree>
    <p:extLst>
      <p:ext uri="{BB962C8B-B14F-4D97-AF65-F5344CB8AC3E}">
        <p14:creationId xmlns:p14="http://schemas.microsoft.com/office/powerpoint/2010/main" val="3730527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w.i.s.e</a:t>
            </a:r>
            <a:r>
              <a:rPr lang="en-US" dirty="0" smtClean="0"/>
              <a:t>. – fall 2013</a:t>
            </a:r>
            <a:br>
              <a:rPr lang="en-US" dirty="0" smtClean="0"/>
            </a:br>
            <a:r>
              <a:rPr lang="en-US" dirty="0" smtClean="0"/>
              <a:t>CCSU PROGRAM</a:t>
            </a:r>
            <a:endParaRPr lang="en-US" dirty="0"/>
          </a:p>
        </p:txBody>
      </p:sp>
      <p:sp>
        <p:nvSpPr>
          <p:cNvPr id="3" name="Content Placeholder 2"/>
          <p:cNvSpPr>
            <a:spLocks noGrp="1"/>
          </p:cNvSpPr>
          <p:nvPr>
            <p:ph idx="1"/>
          </p:nvPr>
        </p:nvSpPr>
        <p:spPr/>
        <p:txBody>
          <a:bodyPr/>
          <a:lstStyle/>
          <a:p>
            <a:r>
              <a:rPr lang="en-US" dirty="0"/>
              <a:t>Participants</a:t>
            </a:r>
          </a:p>
          <a:p>
            <a:pPr lvl="1">
              <a:buFont typeface="Arial"/>
              <a:buChar char="•"/>
            </a:pPr>
            <a:r>
              <a:rPr lang="en-US" dirty="0" smtClean="0"/>
              <a:t>35 </a:t>
            </a:r>
            <a:r>
              <a:rPr lang="en-US" dirty="0"/>
              <a:t>students taking Adult Development and Aging</a:t>
            </a:r>
          </a:p>
          <a:p>
            <a:pPr lvl="1">
              <a:buFont typeface="Arial"/>
              <a:buChar char="•"/>
            </a:pPr>
            <a:r>
              <a:rPr lang="en-US" dirty="0"/>
              <a:t>10-14 residents from The Orchards at Southington</a:t>
            </a:r>
          </a:p>
          <a:p>
            <a:pPr marL="0" indent="0"/>
            <a:r>
              <a:rPr lang="en-US" dirty="0" smtClean="0"/>
              <a:t>Program</a:t>
            </a:r>
            <a:endParaRPr lang="en-US" dirty="0"/>
          </a:p>
          <a:p>
            <a:pPr marL="1257300" lvl="2" indent="-457200">
              <a:buFont typeface="+mj-lt"/>
              <a:buAutoNum type="arabicPeriod"/>
            </a:pPr>
            <a:r>
              <a:rPr lang="en-US" sz="2000" dirty="0" smtClean="0"/>
              <a:t>“Speed Greeting” at The Orchards</a:t>
            </a:r>
            <a:endParaRPr lang="en-US" sz="2000" dirty="0"/>
          </a:p>
          <a:p>
            <a:pPr marL="1257300" lvl="2" indent="-457200">
              <a:buFont typeface="+mj-lt"/>
              <a:buAutoNum type="arabicPeriod"/>
            </a:pPr>
            <a:r>
              <a:rPr lang="en-US" sz="2000" dirty="0"/>
              <a:t>Discussion of </a:t>
            </a:r>
            <a:r>
              <a:rPr lang="en-US" sz="2000" dirty="0" smtClean="0"/>
              <a:t>“Pressing Issues”</a:t>
            </a:r>
            <a:endParaRPr lang="en-US" sz="2000" dirty="0"/>
          </a:p>
          <a:p>
            <a:pPr marL="1257300" lvl="2" indent="-457200">
              <a:buFont typeface="+mj-lt"/>
              <a:buAutoNum type="arabicPeriod"/>
            </a:pPr>
            <a:r>
              <a:rPr lang="en-US" sz="2000" dirty="0" smtClean="0"/>
              <a:t>Brainstorming Projects and Community Building</a:t>
            </a:r>
            <a:endParaRPr lang="en-US" sz="2000" dirty="0"/>
          </a:p>
          <a:p>
            <a:endParaRPr lang="en-US" dirty="0"/>
          </a:p>
        </p:txBody>
      </p:sp>
      <p:pic>
        <p:nvPicPr>
          <p:cNvPr id="4" name="Picture 3" descr="DSCF533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4800600"/>
            <a:ext cx="2235200"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DSCF531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435101">
            <a:off x="3297264" y="4782569"/>
            <a:ext cx="2235200"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DSCF5448.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89877">
            <a:off x="5874693" y="4801862"/>
            <a:ext cx="2209800" cy="1657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6374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Speed greeting</a:t>
            </a:r>
            <a:endParaRPr lang="en-US" dirty="0"/>
          </a:p>
        </p:txBody>
      </p:sp>
      <p:sp>
        <p:nvSpPr>
          <p:cNvPr id="7" name="Content Placeholder 6"/>
          <p:cNvSpPr>
            <a:spLocks noGrp="1"/>
          </p:cNvSpPr>
          <p:nvPr>
            <p:ph idx="1"/>
          </p:nvPr>
        </p:nvSpPr>
        <p:spPr>
          <a:xfrm>
            <a:off x="457200" y="1752600"/>
            <a:ext cx="8001000" cy="4373563"/>
          </a:xfrm>
        </p:spPr>
        <p:txBody>
          <a:bodyPr>
            <a:normAutofit fontScale="92500" lnSpcReduction="10000"/>
          </a:bodyPr>
          <a:lstStyle/>
          <a:p>
            <a:r>
              <a:rPr lang="en-US" dirty="0" smtClean="0"/>
              <a:t>Sample Questions</a:t>
            </a:r>
          </a:p>
          <a:p>
            <a:pPr lvl="1"/>
            <a:r>
              <a:rPr lang="en-US" b="0" dirty="0"/>
              <a:t>What is the greatest invention that has come along in your lifetime so far?</a:t>
            </a:r>
          </a:p>
          <a:p>
            <a:pPr lvl="1"/>
            <a:r>
              <a:rPr lang="en-US" b="0" dirty="0"/>
              <a:t>If you could go anywhere on a trip right now, where would you go?</a:t>
            </a:r>
          </a:p>
          <a:p>
            <a:pPr lvl="1"/>
            <a:r>
              <a:rPr lang="en-US" b="0" dirty="0"/>
              <a:t>What was one of the best gifts you have ever received?</a:t>
            </a:r>
          </a:p>
          <a:p>
            <a:pPr lvl="1"/>
            <a:r>
              <a:rPr lang="en-US" b="0" dirty="0"/>
              <a:t>Is there something you have always wanted to do that you have never done?  </a:t>
            </a:r>
          </a:p>
          <a:p>
            <a:pPr lvl="1"/>
            <a:r>
              <a:rPr lang="en-US" b="0" dirty="0"/>
              <a:t>What do you know about your ancestors?</a:t>
            </a:r>
          </a:p>
          <a:p>
            <a:pPr lvl="1"/>
            <a:r>
              <a:rPr lang="en-US" b="0" dirty="0"/>
              <a:t>What was </a:t>
            </a:r>
            <a:r>
              <a:rPr lang="en-US" b="0" dirty="0" smtClean="0"/>
              <a:t>your </a:t>
            </a:r>
            <a:r>
              <a:rPr lang="en-US" b="0" dirty="0"/>
              <a:t>first job?</a:t>
            </a:r>
          </a:p>
          <a:p>
            <a:pPr lvl="1"/>
            <a:r>
              <a:rPr lang="en-US" b="0" dirty="0"/>
              <a:t>What </a:t>
            </a:r>
            <a:r>
              <a:rPr lang="en-US" b="0" dirty="0" smtClean="0"/>
              <a:t>is your favorite holiday?</a:t>
            </a:r>
            <a:endParaRPr lang="en-US" b="0" dirty="0"/>
          </a:p>
          <a:p>
            <a:pPr lvl="1"/>
            <a:r>
              <a:rPr lang="en-US" b="0" dirty="0"/>
              <a:t>Where were you born?</a:t>
            </a:r>
          </a:p>
          <a:p>
            <a:pPr lvl="1"/>
            <a:r>
              <a:rPr lang="en-US" b="0" dirty="0"/>
              <a:t>What did you hate to eat as a child?  </a:t>
            </a:r>
          </a:p>
          <a:p>
            <a:pPr lvl="1"/>
            <a:r>
              <a:rPr lang="en-US" b="0" dirty="0" smtClean="0"/>
              <a:t>Are </a:t>
            </a:r>
            <a:r>
              <a:rPr lang="en-US" b="0" dirty="0"/>
              <a:t>you a "morning" or "evening" person?</a:t>
            </a:r>
          </a:p>
          <a:p>
            <a:endParaRPr lang="en-US" dirty="0"/>
          </a:p>
        </p:txBody>
      </p:sp>
      <p:pic>
        <p:nvPicPr>
          <p:cNvPr id="3" name="Picture 2" descr="DSCF542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660651">
            <a:off x="5799315" y="4190229"/>
            <a:ext cx="2571600" cy="1928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3499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F544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44873">
            <a:off x="5481770" y="3369281"/>
            <a:ext cx="3200400" cy="2400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DSCF544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124200"/>
            <a:ext cx="32512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DSCF542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5253">
            <a:off x="5651040" y="375834"/>
            <a:ext cx="3048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DSCF5414.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600" y="381000"/>
            <a:ext cx="2946400" cy="2209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descr="DSCF5445.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96415">
            <a:off x="2674293" y="4457696"/>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DSCF5393.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314423">
            <a:off x="3060023" y="1340175"/>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3709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42818"/>
          </a:xfrm>
        </p:spPr>
        <p:txBody>
          <a:bodyPr>
            <a:normAutofit fontScale="90000"/>
          </a:bodyPr>
          <a:lstStyle/>
          <a:p>
            <a:r>
              <a:rPr lang="en-US" sz="3600" dirty="0" smtClean="0"/>
              <a:t>W.I.S.E.</a:t>
            </a:r>
            <a:r>
              <a:rPr lang="en-US" dirty="0" smtClean="0"/>
              <a:t> </a:t>
            </a:r>
            <a:r>
              <a:rPr lang="en-US" dirty="0"/>
              <a:t/>
            </a:r>
            <a:br>
              <a:rPr lang="en-US" dirty="0"/>
            </a:br>
            <a:r>
              <a:rPr lang="en-US" sz="1800" i="1" dirty="0" smtClean="0">
                <a:latin typeface="+mn-lt"/>
              </a:rPr>
              <a:t>What do you think are the three most pressing issues facing people today?</a:t>
            </a:r>
            <a:endParaRPr lang="en-US" sz="1800" i="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82737842"/>
              </p:ext>
            </p:extLst>
          </p:nvPr>
        </p:nvGraphicFramePr>
        <p:xfrm>
          <a:off x="457200" y="1131456"/>
          <a:ext cx="4038600" cy="5484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132188113"/>
              </p:ext>
            </p:extLst>
          </p:nvPr>
        </p:nvGraphicFramePr>
        <p:xfrm>
          <a:off x="4648200" y="1131456"/>
          <a:ext cx="4038600" cy="53570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9385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W.i.s.e</a:t>
            </a:r>
            <a:r>
              <a:rPr lang="en-US" dirty="0" smtClean="0"/>
              <a:t> - Fall 2013</a:t>
            </a:r>
            <a:br>
              <a:rPr lang="en-US" dirty="0" smtClean="0"/>
            </a:br>
            <a:r>
              <a:rPr lang="en-US" dirty="0" smtClean="0"/>
              <a:t>ECSU PROGRAM</a:t>
            </a:r>
            <a:endParaRPr lang="en-US" dirty="0"/>
          </a:p>
        </p:txBody>
      </p:sp>
      <p:sp>
        <p:nvSpPr>
          <p:cNvPr id="3" name="Content Placeholder 2"/>
          <p:cNvSpPr>
            <a:spLocks noGrp="1"/>
          </p:cNvSpPr>
          <p:nvPr>
            <p:ph idx="1"/>
          </p:nvPr>
        </p:nvSpPr>
        <p:spPr/>
        <p:txBody>
          <a:bodyPr/>
          <a:lstStyle/>
          <a:p>
            <a:r>
              <a:rPr lang="en-US" dirty="0" smtClean="0"/>
              <a:t>Participants</a:t>
            </a:r>
          </a:p>
          <a:p>
            <a:pPr lvl="1">
              <a:buFont typeface="Arial"/>
              <a:buChar char="•"/>
            </a:pPr>
            <a:r>
              <a:rPr lang="en-US" dirty="0" smtClean="0"/>
              <a:t>12</a:t>
            </a:r>
            <a:r>
              <a:rPr lang="en-US" b="0" dirty="0" smtClean="0"/>
              <a:t> students taking </a:t>
            </a:r>
            <a:r>
              <a:rPr lang="en-US" dirty="0" smtClean="0"/>
              <a:t>a Psychology of Adulthood &amp; Aging class</a:t>
            </a:r>
            <a:endParaRPr lang="en-US" b="0" dirty="0" smtClean="0"/>
          </a:p>
          <a:p>
            <a:pPr lvl="1">
              <a:buFont typeface="Arial"/>
              <a:buChar char="•"/>
            </a:pPr>
            <a:r>
              <a:rPr lang="en-US" dirty="0" smtClean="0"/>
              <a:t>Approx. 30</a:t>
            </a:r>
            <a:r>
              <a:rPr lang="en-US" b="0" dirty="0" smtClean="0"/>
              <a:t> residents from St. Joseph’s Living Center</a:t>
            </a:r>
          </a:p>
          <a:p>
            <a:pPr>
              <a:buFont typeface="Arial"/>
              <a:buChar char="•"/>
            </a:pPr>
            <a:endParaRPr lang="en-US" dirty="0"/>
          </a:p>
          <a:p>
            <a:pPr marL="0" indent="0"/>
            <a:r>
              <a:rPr lang="en-US" dirty="0" smtClean="0"/>
              <a:t>Program</a:t>
            </a:r>
          </a:p>
          <a:p>
            <a:pPr marL="1257300" lvl="2" indent="-457200">
              <a:buFont typeface="+mj-lt"/>
              <a:buAutoNum type="arabicPeriod"/>
            </a:pPr>
            <a:r>
              <a:rPr lang="en-US" sz="2000" b="0" dirty="0" smtClean="0"/>
              <a:t>“Speed Greeting” activity</a:t>
            </a:r>
          </a:p>
          <a:p>
            <a:pPr marL="1257300" lvl="2" indent="-457200">
              <a:buFont typeface="+mj-lt"/>
              <a:buAutoNum type="arabicPeriod"/>
            </a:pPr>
            <a:r>
              <a:rPr lang="en-US" sz="2000" dirty="0" smtClean="0"/>
              <a:t>Intergenerational discussion</a:t>
            </a:r>
          </a:p>
          <a:p>
            <a:r>
              <a:rPr lang="en-US" sz="1800" b="0" dirty="0"/>
              <a:t> </a:t>
            </a:r>
          </a:p>
          <a:p>
            <a:r>
              <a:rPr lang="en-US" sz="1800" b="0" dirty="0"/>
              <a:t> </a:t>
            </a:r>
          </a:p>
          <a:p>
            <a:r>
              <a:rPr lang="en-US" sz="1800" b="0" dirty="0"/>
              <a:t> </a:t>
            </a:r>
          </a:p>
        </p:txBody>
      </p:sp>
    </p:spTree>
    <p:extLst>
      <p:ext uri="{BB962C8B-B14F-4D97-AF65-F5344CB8AC3E}">
        <p14:creationId xmlns:p14="http://schemas.microsoft.com/office/powerpoint/2010/main" val="3506883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W.i.s.e</a:t>
            </a:r>
            <a:r>
              <a:rPr lang="en-US" dirty="0" smtClean="0"/>
              <a:t> - Fall 2013</a:t>
            </a:r>
            <a:br>
              <a:rPr lang="en-US" dirty="0" smtClean="0"/>
            </a:br>
            <a:r>
              <a:rPr lang="en-US" dirty="0" smtClean="0"/>
              <a:t>ECSU PROGRAM</a:t>
            </a:r>
            <a:endParaRPr lang="en-US" dirty="0"/>
          </a:p>
        </p:txBody>
      </p:sp>
      <p:sp>
        <p:nvSpPr>
          <p:cNvPr id="3" name="Content Placeholder 2"/>
          <p:cNvSpPr>
            <a:spLocks noGrp="1"/>
          </p:cNvSpPr>
          <p:nvPr>
            <p:ph idx="1"/>
          </p:nvPr>
        </p:nvSpPr>
        <p:spPr/>
        <p:txBody>
          <a:bodyPr/>
          <a:lstStyle/>
          <a:p>
            <a:r>
              <a:rPr lang="en-US" dirty="0" smtClean="0"/>
              <a:t>Intergenerational Discussion</a:t>
            </a:r>
          </a:p>
          <a:p>
            <a:r>
              <a:rPr lang="en-US" b="0" dirty="0" smtClean="0"/>
              <a:t>What </a:t>
            </a:r>
            <a:r>
              <a:rPr lang="en-US" b="0" dirty="0"/>
              <a:t>advice would you give people younger than yourself</a:t>
            </a:r>
            <a:r>
              <a:rPr lang="en-US" b="0" dirty="0" smtClean="0"/>
              <a:t>?</a:t>
            </a:r>
          </a:p>
          <a:p>
            <a:r>
              <a:rPr lang="en-US" b="0" dirty="0" smtClean="0"/>
              <a:t>What </a:t>
            </a:r>
            <a:r>
              <a:rPr lang="en-US" b="0" dirty="0"/>
              <a:t>invention has had the greatest impact on your life</a:t>
            </a:r>
            <a:r>
              <a:rPr lang="en-US" b="0" dirty="0" smtClean="0"/>
              <a:t>?</a:t>
            </a:r>
          </a:p>
          <a:p>
            <a:r>
              <a:rPr lang="en-US" b="0" dirty="0" smtClean="0"/>
              <a:t>How </a:t>
            </a:r>
            <a:r>
              <a:rPr lang="en-US" b="0" dirty="0"/>
              <a:t>has how people communicate changed throughout your lifetime</a:t>
            </a:r>
            <a:r>
              <a:rPr lang="en-US" b="0" dirty="0" smtClean="0"/>
              <a:t>? Are </a:t>
            </a:r>
            <a:r>
              <a:rPr lang="en-US" b="0" dirty="0"/>
              <a:t>you familiar with Facebook, texting </a:t>
            </a:r>
            <a:r>
              <a:rPr lang="en-US" b="0" dirty="0" smtClean="0"/>
              <a:t>etc.? </a:t>
            </a:r>
            <a:endParaRPr lang="en-US" b="0" dirty="0"/>
          </a:p>
          <a:p>
            <a:r>
              <a:rPr lang="en-US" b="0" dirty="0" smtClean="0"/>
              <a:t>If </a:t>
            </a:r>
            <a:r>
              <a:rPr lang="en-US" b="0" dirty="0"/>
              <a:t>you had to select one event in history that defined your generation, what would it be and why?</a:t>
            </a:r>
          </a:p>
          <a:p>
            <a:r>
              <a:rPr lang="en-US" b="0" dirty="0" smtClean="0"/>
              <a:t>If </a:t>
            </a:r>
            <a:r>
              <a:rPr lang="en-US" b="0" dirty="0"/>
              <a:t>you went out with friends as a teenager/young adult, where did you go and what did you do</a:t>
            </a:r>
            <a:r>
              <a:rPr lang="en-US" b="0" dirty="0" smtClean="0"/>
              <a:t>?</a:t>
            </a:r>
          </a:p>
          <a:p>
            <a:r>
              <a:rPr lang="en-US" b="0" dirty="0" smtClean="0"/>
              <a:t>What </a:t>
            </a:r>
            <a:r>
              <a:rPr lang="en-US" b="0" dirty="0"/>
              <a:t>about gender equality on a date</a:t>
            </a:r>
            <a:r>
              <a:rPr lang="en-US" b="0" dirty="0" smtClean="0"/>
              <a:t>?</a:t>
            </a:r>
            <a:endParaRPr lang="en-US" dirty="0" smtClean="0"/>
          </a:p>
          <a:p>
            <a:pPr marL="0" indent="0"/>
            <a:r>
              <a:rPr lang="en-US" sz="1800" b="0" dirty="0" smtClean="0"/>
              <a:t>	</a:t>
            </a:r>
          </a:p>
          <a:p>
            <a:r>
              <a:rPr lang="en-US" sz="1800" b="0" dirty="0" smtClean="0"/>
              <a:t>	</a:t>
            </a:r>
            <a:endParaRPr lang="en-US" sz="1800" b="0" dirty="0"/>
          </a:p>
        </p:txBody>
      </p:sp>
    </p:spTree>
    <p:extLst>
      <p:ext uri="{BB962C8B-B14F-4D97-AF65-F5344CB8AC3E}">
        <p14:creationId xmlns:p14="http://schemas.microsoft.com/office/powerpoint/2010/main" val="233172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371600"/>
          </a:xfrm>
        </p:spPr>
        <p:txBody>
          <a:bodyPr>
            <a:noAutofit/>
          </a:bodyPr>
          <a:lstStyle/>
          <a:p>
            <a:pPr>
              <a:lnSpc>
                <a:spcPct val="120000"/>
              </a:lnSpc>
            </a:pPr>
            <a:r>
              <a:rPr lang="en-US" sz="3000" dirty="0" smtClean="0">
                <a:solidFill>
                  <a:srgbClr val="C00000"/>
                </a:solidFill>
              </a:rPr>
              <a:t>Age Demographics are shifting </a:t>
            </a:r>
            <a:br>
              <a:rPr lang="en-US" sz="3000" dirty="0" smtClean="0">
                <a:solidFill>
                  <a:srgbClr val="C00000"/>
                </a:solidFill>
              </a:rPr>
            </a:br>
            <a:r>
              <a:rPr lang="en-US" sz="3000" dirty="0" smtClean="0">
                <a:solidFill>
                  <a:srgbClr val="C00000"/>
                </a:solidFill>
              </a:rPr>
              <a:t>Education needs are changing</a:t>
            </a:r>
            <a:endParaRPr lang="en-US" sz="30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3978243" cy="36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653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p:txBody>
          <a:bodyPr/>
          <a:lstStyle/>
          <a:p>
            <a:r>
              <a:rPr lang="en-US" dirty="0" smtClean="0"/>
              <a:t>Student </a:t>
            </a:r>
            <a:r>
              <a:rPr lang="en-US" dirty="0"/>
              <a:t>Measures (CCSU/ECSU pre</a:t>
            </a:r>
            <a:r>
              <a:rPr lang="en-US" dirty="0" smtClean="0"/>
              <a:t>- and post-program):</a:t>
            </a:r>
          </a:p>
          <a:p>
            <a:pPr>
              <a:buFont typeface="Wingdings" charset="2"/>
              <a:buChar char="ü"/>
            </a:pPr>
            <a:r>
              <a:rPr lang="en-US" sz="1800" b="0" dirty="0" smtClean="0"/>
              <a:t>Anxiety About Aging Scale (Lasher &amp; </a:t>
            </a:r>
            <a:r>
              <a:rPr lang="en-US" sz="1800" b="0" dirty="0" err="1" smtClean="0"/>
              <a:t>Faulkender</a:t>
            </a:r>
            <a:r>
              <a:rPr lang="en-US" sz="1800" b="0" dirty="0" smtClean="0"/>
              <a:t>, 1993)</a:t>
            </a:r>
          </a:p>
          <a:p>
            <a:pPr>
              <a:buFont typeface="Wingdings" charset="2"/>
              <a:buChar char="ü"/>
            </a:pPr>
            <a:r>
              <a:rPr lang="en-US" sz="1800" b="0" dirty="0" err="1" smtClean="0"/>
              <a:t>Fraboni</a:t>
            </a:r>
            <a:r>
              <a:rPr lang="en-US" sz="1800" b="0" dirty="0" smtClean="0"/>
              <a:t> Scale of Ageism (</a:t>
            </a:r>
            <a:r>
              <a:rPr lang="en-US" sz="1800" b="0" dirty="0" err="1" smtClean="0"/>
              <a:t>Fraboni</a:t>
            </a:r>
            <a:r>
              <a:rPr lang="en-US" sz="1800" b="0" dirty="0" smtClean="0"/>
              <a:t>, </a:t>
            </a:r>
            <a:r>
              <a:rPr lang="en-US" sz="1800" b="0" dirty="0" err="1" smtClean="0"/>
              <a:t>Saltstone</a:t>
            </a:r>
            <a:r>
              <a:rPr lang="en-US" sz="1800" b="0" dirty="0" smtClean="0"/>
              <a:t>, &amp; Hughes, 1990)</a:t>
            </a:r>
          </a:p>
          <a:p>
            <a:pPr>
              <a:buFont typeface="Wingdings" charset="2"/>
              <a:buChar char="ü"/>
            </a:pPr>
            <a:r>
              <a:rPr lang="en-US" sz="1800" b="0" dirty="0" smtClean="0"/>
              <a:t>Experience and interest working with older adults.</a:t>
            </a:r>
          </a:p>
          <a:p>
            <a:pPr>
              <a:buFont typeface="Wingdings" charset="2"/>
              <a:buChar char="ü"/>
            </a:pPr>
            <a:r>
              <a:rPr lang="en-US" sz="1800" dirty="0" smtClean="0"/>
              <a:t>Qualitative questions</a:t>
            </a:r>
          </a:p>
          <a:p>
            <a:endParaRPr lang="en-US" dirty="0"/>
          </a:p>
          <a:p>
            <a:r>
              <a:rPr lang="en-US" dirty="0" smtClean="0"/>
              <a:t>Resident Measures (CCSU post-program only):</a:t>
            </a:r>
          </a:p>
          <a:p>
            <a:pPr>
              <a:buFont typeface="Wingdings" charset="2"/>
              <a:buChar char="ü"/>
            </a:pPr>
            <a:r>
              <a:rPr lang="en-US" sz="1800" b="0" dirty="0" smtClean="0"/>
              <a:t>Anxiety about Young People (modified subscale: </a:t>
            </a:r>
            <a:r>
              <a:rPr lang="en-US" sz="1800" b="0" dirty="0"/>
              <a:t>Lasher &amp; </a:t>
            </a:r>
            <a:r>
              <a:rPr lang="en-US" sz="1800" b="0" dirty="0" err="1"/>
              <a:t>Faulkender</a:t>
            </a:r>
            <a:r>
              <a:rPr lang="en-US" sz="1800" b="0" dirty="0"/>
              <a:t>, </a:t>
            </a:r>
            <a:r>
              <a:rPr lang="en-US" sz="1800" b="0" dirty="0" smtClean="0"/>
              <a:t>1993</a:t>
            </a:r>
            <a:r>
              <a:rPr lang="en-US" sz="1800" b="0" dirty="0"/>
              <a:t>)</a:t>
            </a:r>
            <a:endParaRPr lang="en-US" sz="1800" b="0" dirty="0" smtClean="0"/>
          </a:p>
          <a:p>
            <a:pPr>
              <a:buFont typeface="Wingdings" charset="2"/>
              <a:buChar char="ü"/>
            </a:pPr>
            <a:r>
              <a:rPr lang="en-US" sz="1800" b="0" dirty="0" smtClean="0"/>
              <a:t>Loyola </a:t>
            </a:r>
            <a:r>
              <a:rPr lang="en-US" sz="1800" b="0" dirty="0" err="1" smtClean="0"/>
              <a:t>Generativity</a:t>
            </a:r>
            <a:r>
              <a:rPr lang="en-US" sz="1800" b="0" dirty="0" smtClean="0"/>
              <a:t> Scale (McAdams &amp; St. </a:t>
            </a:r>
            <a:r>
              <a:rPr lang="en-US" sz="1800" b="0" dirty="0" err="1" smtClean="0"/>
              <a:t>Aubin</a:t>
            </a:r>
            <a:r>
              <a:rPr lang="en-US" sz="1800" b="0" dirty="0" smtClean="0"/>
              <a:t>, 1992)</a:t>
            </a:r>
          </a:p>
          <a:p>
            <a:pPr>
              <a:buFont typeface="Wingdings" charset="2"/>
              <a:buChar char="ü"/>
            </a:pPr>
            <a:r>
              <a:rPr lang="en-US" sz="1800" dirty="0" smtClean="0"/>
              <a:t>Qualitative questions</a:t>
            </a:r>
            <a:endParaRPr lang="en-US" sz="1800" dirty="0"/>
          </a:p>
        </p:txBody>
      </p:sp>
    </p:spTree>
    <p:extLst>
      <p:ext uri="{BB962C8B-B14F-4D97-AF65-F5344CB8AC3E}">
        <p14:creationId xmlns:p14="http://schemas.microsoft.com/office/powerpoint/2010/main" val="3567913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685800"/>
          </a:xfrm>
        </p:spPr>
        <p:txBody>
          <a:bodyPr>
            <a:normAutofit/>
          </a:bodyPr>
          <a:lstStyle/>
          <a:p>
            <a:r>
              <a:rPr lang="en-US" dirty="0" err="1" smtClean="0"/>
              <a:t>Ccsu</a:t>
            </a:r>
            <a:r>
              <a:rPr lang="en-US" dirty="0" smtClean="0"/>
              <a:t> Students – Fall 2013</a:t>
            </a:r>
            <a:endParaRPr lang="en-US" dirty="0"/>
          </a:p>
        </p:txBody>
      </p:sp>
      <p:sp>
        <p:nvSpPr>
          <p:cNvPr id="3" name="Content Placeholder 2"/>
          <p:cNvSpPr>
            <a:spLocks noGrp="1"/>
          </p:cNvSpPr>
          <p:nvPr>
            <p:ph idx="1"/>
          </p:nvPr>
        </p:nvSpPr>
        <p:spPr>
          <a:xfrm>
            <a:off x="457200" y="1066800"/>
            <a:ext cx="7620000" cy="5410200"/>
          </a:xfrm>
        </p:spPr>
        <p:txBody>
          <a:bodyPr/>
          <a:lstStyle/>
          <a:p>
            <a:pPr marL="0" indent="0"/>
            <a:r>
              <a:rPr lang="en-US" dirty="0" smtClean="0"/>
              <a:t>How did participating in this program influence your views of older adults?</a:t>
            </a:r>
          </a:p>
          <a:p>
            <a:r>
              <a:rPr lang="en-US" b="0" i="1" dirty="0" smtClean="0">
                <a:latin typeface="Times New Roman"/>
                <a:cs typeface="Times New Roman"/>
              </a:rPr>
              <a:t>I became more respectful of older adults.</a:t>
            </a:r>
          </a:p>
          <a:p>
            <a:r>
              <a:rPr lang="en-US" b="0" i="1" dirty="0" smtClean="0">
                <a:latin typeface="Times New Roman"/>
                <a:cs typeface="Times New Roman"/>
              </a:rPr>
              <a:t>It helped me become more understanding of their opinions, feelings and attitudes  . . .</a:t>
            </a:r>
          </a:p>
          <a:p>
            <a:r>
              <a:rPr lang="en-US" b="0" i="1" dirty="0" smtClean="0">
                <a:latin typeface="Times New Roman"/>
                <a:cs typeface="Times New Roman"/>
              </a:rPr>
              <a:t>This program made me feel more comfortable around older adults. </a:t>
            </a:r>
          </a:p>
          <a:p>
            <a:r>
              <a:rPr lang="en-US" b="0" i="1" dirty="0" smtClean="0">
                <a:latin typeface="Times New Roman"/>
                <a:cs typeface="Times New Roman"/>
              </a:rPr>
              <a:t>I found that each older adult has their own unique characteristics and were full of joy. That I should look forward to aging.</a:t>
            </a:r>
          </a:p>
          <a:p>
            <a:r>
              <a:rPr lang="en-US" b="0" i="1" dirty="0" smtClean="0">
                <a:latin typeface="Times New Roman"/>
                <a:cs typeface="Times New Roman"/>
              </a:rPr>
              <a:t>The program gave me a better understanding of what the elderly go through on a daily basis.</a:t>
            </a:r>
          </a:p>
          <a:p>
            <a:r>
              <a:rPr lang="en-US" b="0" i="1" dirty="0" smtClean="0">
                <a:latin typeface="Times New Roman"/>
                <a:cs typeface="Times New Roman"/>
              </a:rPr>
              <a:t>It made me see that many of them are still happy and have active lifestyles. Growing old doesn’t mean one has to be isolated.</a:t>
            </a:r>
          </a:p>
        </p:txBody>
      </p:sp>
    </p:spTree>
    <p:extLst>
      <p:ext uri="{BB962C8B-B14F-4D97-AF65-F5344CB8AC3E}">
        <p14:creationId xmlns:p14="http://schemas.microsoft.com/office/powerpoint/2010/main" val="340072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85800"/>
          </a:xfrm>
        </p:spPr>
        <p:txBody>
          <a:bodyPr>
            <a:normAutofit/>
          </a:bodyPr>
          <a:lstStyle/>
          <a:p>
            <a:r>
              <a:rPr lang="en-US" dirty="0" err="1" smtClean="0"/>
              <a:t>Ccsu</a:t>
            </a:r>
            <a:r>
              <a:rPr lang="en-US" dirty="0" smtClean="0"/>
              <a:t> Students – fall 2013</a:t>
            </a:r>
            <a:endParaRPr lang="en-US" dirty="0"/>
          </a:p>
        </p:txBody>
      </p:sp>
      <p:sp>
        <p:nvSpPr>
          <p:cNvPr id="3" name="Content Placeholder 2"/>
          <p:cNvSpPr>
            <a:spLocks noGrp="1"/>
          </p:cNvSpPr>
          <p:nvPr>
            <p:ph idx="1"/>
          </p:nvPr>
        </p:nvSpPr>
        <p:spPr>
          <a:xfrm>
            <a:off x="457200" y="990600"/>
            <a:ext cx="7620000" cy="5135563"/>
          </a:xfrm>
        </p:spPr>
        <p:txBody>
          <a:bodyPr/>
          <a:lstStyle/>
          <a:p>
            <a:r>
              <a:rPr lang="en-US" dirty="0" smtClean="0"/>
              <a:t>What </a:t>
            </a:r>
            <a:r>
              <a:rPr lang="en-US" dirty="0"/>
              <a:t>did you get out of participating in </a:t>
            </a:r>
            <a:r>
              <a:rPr lang="en-US" dirty="0" smtClean="0"/>
              <a:t>the W.I.S.E. </a:t>
            </a:r>
            <a:r>
              <a:rPr lang="en-US" dirty="0"/>
              <a:t>program</a:t>
            </a:r>
            <a:r>
              <a:rPr lang="en-US" dirty="0" smtClean="0"/>
              <a:t>?</a:t>
            </a:r>
          </a:p>
          <a:p>
            <a:r>
              <a:rPr lang="en-US" b="0" i="1" dirty="0" smtClean="0">
                <a:latin typeface="Times New Roman"/>
                <a:cs typeface="Times New Roman"/>
              </a:rPr>
              <a:t>The older and younger people have a lot in common.</a:t>
            </a:r>
          </a:p>
          <a:p>
            <a:r>
              <a:rPr lang="en-US" b="0" i="1" dirty="0" smtClean="0">
                <a:latin typeface="Times New Roman"/>
                <a:cs typeface="Times New Roman"/>
              </a:rPr>
              <a:t>They are a lot more interesting than they appear. </a:t>
            </a:r>
            <a:endParaRPr lang="en-US" b="0" i="1" dirty="0">
              <a:latin typeface="Times New Roman"/>
              <a:cs typeface="Times New Roman"/>
            </a:endParaRPr>
          </a:p>
          <a:p>
            <a:r>
              <a:rPr lang="en-US" b="0" i="1" dirty="0" smtClean="0">
                <a:latin typeface="Times New Roman"/>
                <a:cs typeface="Times New Roman"/>
              </a:rPr>
              <a:t>Old age doesn’t</a:t>
            </a:r>
            <a:r>
              <a:rPr lang="fr-FR" b="0" i="1" dirty="0">
                <a:latin typeface="Times New Roman"/>
                <a:cs typeface="Times New Roman"/>
              </a:rPr>
              <a:t> </a:t>
            </a:r>
            <a:r>
              <a:rPr lang="en-US" b="0" i="1" dirty="0" smtClean="0">
                <a:latin typeface="Times New Roman"/>
                <a:cs typeface="Times New Roman"/>
              </a:rPr>
              <a:t>have to be a negative part of our lives.</a:t>
            </a:r>
          </a:p>
          <a:p>
            <a:r>
              <a:rPr lang="en-US" b="0" i="1" dirty="0" smtClean="0">
                <a:latin typeface="Times New Roman"/>
                <a:cs typeface="Times New Roman"/>
              </a:rPr>
              <a:t>I learned how great it is to form connections with older adults.</a:t>
            </a:r>
          </a:p>
          <a:p>
            <a:r>
              <a:rPr lang="en-US" b="0" i="1" dirty="0" smtClean="0">
                <a:latin typeface="Times New Roman"/>
                <a:cs typeface="Times New Roman"/>
              </a:rPr>
              <a:t>I gained a deeper interest in socialization and working with older adults.</a:t>
            </a:r>
          </a:p>
          <a:p>
            <a:r>
              <a:rPr lang="en-US" b="0" i="1" dirty="0" smtClean="0">
                <a:latin typeface="Times New Roman"/>
                <a:cs typeface="Times New Roman"/>
              </a:rPr>
              <a:t>I am now very interested in working with the elderly.</a:t>
            </a:r>
          </a:p>
          <a:p>
            <a:r>
              <a:rPr lang="en-US" b="0" i="1" dirty="0" smtClean="0">
                <a:latin typeface="Times New Roman"/>
                <a:cs typeface="Times New Roman"/>
              </a:rPr>
              <a:t>I found it interesting and nice to get to know some of the residents, and hear how they felt about hot button issues.</a:t>
            </a:r>
            <a:endParaRPr lang="en-US" b="0" i="1" dirty="0">
              <a:latin typeface="Times New Roman"/>
              <a:cs typeface="Times New Roman"/>
            </a:endParaRPr>
          </a:p>
        </p:txBody>
      </p:sp>
    </p:spTree>
    <p:extLst>
      <p:ext uri="{BB962C8B-B14F-4D97-AF65-F5344CB8AC3E}">
        <p14:creationId xmlns:p14="http://schemas.microsoft.com/office/powerpoint/2010/main" val="265829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685800"/>
          </a:xfrm>
        </p:spPr>
        <p:txBody>
          <a:bodyPr>
            <a:normAutofit/>
          </a:bodyPr>
          <a:lstStyle/>
          <a:p>
            <a:r>
              <a:rPr lang="en-US" sz="3200" dirty="0" smtClean="0"/>
              <a:t>Orchards Residents – Fall 2013</a:t>
            </a:r>
            <a:endParaRPr lang="en-US" sz="3200" dirty="0"/>
          </a:p>
        </p:txBody>
      </p:sp>
      <p:sp>
        <p:nvSpPr>
          <p:cNvPr id="3" name="Content Placeholder 2"/>
          <p:cNvSpPr>
            <a:spLocks noGrp="1"/>
          </p:cNvSpPr>
          <p:nvPr>
            <p:ph idx="1"/>
          </p:nvPr>
        </p:nvSpPr>
        <p:spPr>
          <a:xfrm>
            <a:off x="457200" y="1143000"/>
            <a:ext cx="7620000" cy="4648200"/>
          </a:xfrm>
        </p:spPr>
        <p:txBody>
          <a:bodyPr/>
          <a:lstStyle/>
          <a:p>
            <a:pPr marL="0" indent="0"/>
            <a:r>
              <a:rPr lang="en-US" dirty="0" smtClean="0"/>
              <a:t>How did your participation in this program influence your views of younger adults?</a:t>
            </a:r>
            <a:endParaRPr lang="en-US" dirty="0"/>
          </a:p>
          <a:p>
            <a:r>
              <a:rPr lang="en-US" b="0" i="1" dirty="0" smtClean="0">
                <a:latin typeface="Times New Roman"/>
                <a:cs typeface="Times New Roman"/>
              </a:rPr>
              <a:t>I was thrilled to talk to the students. Sometimes people say bad things about youth but that is a misconception.</a:t>
            </a:r>
          </a:p>
          <a:p>
            <a:r>
              <a:rPr lang="en-US" b="0" i="1" dirty="0" smtClean="0">
                <a:latin typeface="Times New Roman"/>
                <a:cs typeface="Times New Roman"/>
              </a:rPr>
              <a:t>Improved it, gives me hope that the world won’t collapse. Have a lot in common, very polite and thoughtful.</a:t>
            </a:r>
          </a:p>
          <a:p>
            <a:r>
              <a:rPr lang="en-US" b="0" i="1" dirty="0" smtClean="0">
                <a:latin typeface="Times New Roman"/>
                <a:cs typeface="Times New Roman"/>
              </a:rPr>
              <a:t>Very decent, was expecting flighty. Very educated and ambitious. Interested in what they’re doing.</a:t>
            </a:r>
          </a:p>
          <a:p>
            <a:r>
              <a:rPr lang="en-US" b="0" i="1" dirty="0" smtClean="0">
                <a:latin typeface="Times New Roman"/>
                <a:cs typeface="Times New Roman"/>
              </a:rPr>
              <a:t>Very positively. Terrific impression, they were introspective, intelligent, polite.</a:t>
            </a:r>
          </a:p>
          <a:p>
            <a:r>
              <a:rPr lang="en-US" b="0" i="1" dirty="0" smtClean="0">
                <a:latin typeface="Times New Roman"/>
                <a:cs typeface="Times New Roman"/>
              </a:rPr>
              <a:t>I think they’re terrific. More mature than I as at that age. Most work and go to school.</a:t>
            </a:r>
            <a:endParaRPr lang="en-US" b="0" i="1" dirty="0">
              <a:latin typeface="Times New Roman"/>
              <a:cs typeface="Times New Roman"/>
            </a:endParaRPr>
          </a:p>
          <a:p>
            <a:endParaRPr lang="en-US" dirty="0" smtClean="0"/>
          </a:p>
          <a:p>
            <a:endParaRPr lang="en-US" dirty="0"/>
          </a:p>
          <a:p>
            <a:endParaRPr lang="en-US" dirty="0"/>
          </a:p>
        </p:txBody>
      </p:sp>
    </p:spTree>
    <p:extLst>
      <p:ext uri="{BB962C8B-B14F-4D97-AF65-F5344CB8AC3E}">
        <p14:creationId xmlns:p14="http://schemas.microsoft.com/office/powerpoint/2010/main" val="1988976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Orchards Residents – fall 2013</a:t>
            </a:r>
            <a:endParaRPr lang="en-US" dirty="0"/>
          </a:p>
        </p:txBody>
      </p:sp>
      <p:sp>
        <p:nvSpPr>
          <p:cNvPr id="3" name="Content Placeholder 2"/>
          <p:cNvSpPr>
            <a:spLocks noGrp="1"/>
          </p:cNvSpPr>
          <p:nvPr>
            <p:ph idx="1"/>
          </p:nvPr>
        </p:nvSpPr>
        <p:spPr>
          <a:xfrm>
            <a:off x="457200" y="1219200"/>
            <a:ext cx="7620000" cy="4373563"/>
          </a:xfrm>
        </p:spPr>
        <p:txBody>
          <a:bodyPr/>
          <a:lstStyle/>
          <a:p>
            <a:r>
              <a:rPr lang="en-US" dirty="0" smtClean="0"/>
              <a:t>What did you get out of participating in W.I.S.E. program?</a:t>
            </a:r>
          </a:p>
          <a:p>
            <a:r>
              <a:rPr lang="en-US" b="0" i="1" dirty="0" smtClean="0">
                <a:latin typeface="Times New Roman"/>
                <a:cs typeface="Times New Roman"/>
              </a:rPr>
              <a:t>Realize how intelligent young people are today.</a:t>
            </a:r>
          </a:p>
          <a:p>
            <a:r>
              <a:rPr lang="en-US" b="0" i="1" dirty="0" smtClean="0">
                <a:latin typeface="Times New Roman"/>
                <a:cs typeface="Times New Roman"/>
              </a:rPr>
              <a:t>Gave me a big lift, a lot of hope for the world, important to know what each other is thinking.</a:t>
            </a:r>
          </a:p>
          <a:p>
            <a:r>
              <a:rPr lang="en-US" b="0" i="1" dirty="0" smtClean="0">
                <a:latin typeface="Times New Roman"/>
                <a:cs typeface="Times New Roman"/>
              </a:rPr>
              <a:t>Satisfaction of knowing young people. Find out teens are the same as in the 50s, impressed by intelligence, honesty, politeness.</a:t>
            </a:r>
          </a:p>
          <a:p>
            <a:r>
              <a:rPr lang="en-US" b="0" i="1" dirty="0" smtClean="0">
                <a:latin typeface="Times New Roman"/>
                <a:cs typeface="Times New Roman"/>
              </a:rPr>
              <a:t>Different view of young people.</a:t>
            </a:r>
          </a:p>
          <a:p>
            <a:r>
              <a:rPr lang="en-US" b="0" i="1" dirty="0" smtClean="0">
                <a:latin typeface="Times New Roman"/>
                <a:cs typeface="Times New Roman"/>
              </a:rPr>
              <a:t>So much a like, time flew by.</a:t>
            </a:r>
          </a:p>
          <a:p>
            <a:r>
              <a:rPr lang="en-US" b="0" i="1" dirty="0" smtClean="0">
                <a:latin typeface="Times New Roman"/>
                <a:cs typeface="Times New Roman"/>
              </a:rPr>
              <a:t>Happy feeling because I am a talker. Kept me going and slowed them down.</a:t>
            </a:r>
            <a:endParaRPr lang="en-US" b="0" i="1" dirty="0">
              <a:latin typeface="Times New Roman"/>
              <a:cs typeface="Times New Roman"/>
            </a:endParaRPr>
          </a:p>
        </p:txBody>
      </p:sp>
    </p:spTree>
    <p:extLst>
      <p:ext uri="{BB962C8B-B14F-4D97-AF65-F5344CB8AC3E}">
        <p14:creationId xmlns:p14="http://schemas.microsoft.com/office/powerpoint/2010/main" val="187469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762000"/>
          </a:xfrm>
        </p:spPr>
        <p:txBody>
          <a:bodyPr>
            <a:normAutofit fontScale="90000"/>
          </a:bodyPr>
          <a:lstStyle/>
          <a:p>
            <a:r>
              <a:rPr lang="en-US" dirty="0" smtClean="0"/>
              <a:t>Orchards Residents – fall 2013</a:t>
            </a:r>
            <a:endParaRPr lang="en-US" dirty="0"/>
          </a:p>
        </p:txBody>
      </p:sp>
      <p:sp>
        <p:nvSpPr>
          <p:cNvPr id="3" name="Content Placeholder 2"/>
          <p:cNvSpPr>
            <a:spLocks noGrp="1"/>
          </p:cNvSpPr>
          <p:nvPr>
            <p:ph idx="1"/>
          </p:nvPr>
        </p:nvSpPr>
        <p:spPr>
          <a:xfrm>
            <a:off x="381000" y="990600"/>
            <a:ext cx="7620000" cy="5486400"/>
          </a:xfrm>
        </p:spPr>
        <p:txBody>
          <a:bodyPr/>
          <a:lstStyle/>
          <a:p>
            <a:r>
              <a:rPr lang="en-US" dirty="0" smtClean="0"/>
              <a:t>Strengths</a:t>
            </a:r>
          </a:p>
          <a:p>
            <a:r>
              <a:rPr lang="en-US" b="0" i="1" dirty="0" smtClean="0">
                <a:latin typeface="Times New Roman"/>
                <a:cs typeface="Times New Roman"/>
              </a:rPr>
              <a:t>Gives you a chance to express your opinion. Gives you a chance to think.</a:t>
            </a:r>
          </a:p>
          <a:p>
            <a:r>
              <a:rPr lang="en-US" b="0" i="1" dirty="0" smtClean="0">
                <a:latin typeface="Times New Roman"/>
                <a:cs typeface="Times New Roman"/>
              </a:rPr>
              <a:t>Linking the generations. Learning the differences and similarities between seniors and youth.</a:t>
            </a:r>
          </a:p>
          <a:p>
            <a:r>
              <a:rPr lang="en-US" b="0" i="1" dirty="0" smtClean="0">
                <a:latin typeface="Times New Roman"/>
                <a:cs typeface="Times New Roman"/>
              </a:rPr>
              <a:t>The rapport, went smoothly, everyone had something to say.</a:t>
            </a:r>
          </a:p>
          <a:p>
            <a:r>
              <a:rPr lang="en-US" b="0" i="1" dirty="0" smtClean="0">
                <a:latin typeface="Times New Roman"/>
                <a:cs typeface="Times New Roman"/>
              </a:rPr>
              <a:t>Elderly and young together. Ideas about changes that have happened.</a:t>
            </a:r>
          </a:p>
          <a:p>
            <a:endParaRPr lang="en-US" dirty="0" smtClean="0"/>
          </a:p>
          <a:p>
            <a:r>
              <a:rPr lang="en-US" dirty="0" smtClean="0"/>
              <a:t>How can the program be improved?</a:t>
            </a:r>
          </a:p>
          <a:p>
            <a:r>
              <a:rPr lang="en-US" b="0" i="1" dirty="0" smtClean="0">
                <a:latin typeface="Times New Roman"/>
                <a:cs typeface="Times New Roman"/>
              </a:rPr>
              <a:t>Smaller groups, hearing was a problem, students need to talk slower, more comfortable having sessions at the Orchards.</a:t>
            </a:r>
          </a:p>
          <a:p>
            <a:r>
              <a:rPr lang="en-US" b="0" i="1" dirty="0" smtClean="0">
                <a:latin typeface="Times New Roman"/>
                <a:cs typeface="Times New Roman"/>
              </a:rPr>
              <a:t>Walking distance, bathrooms.</a:t>
            </a:r>
            <a:endParaRPr lang="en-US" b="0" i="1" dirty="0">
              <a:latin typeface="Times New Roman"/>
              <a:cs typeface="Times New Roman"/>
            </a:endParaRPr>
          </a:p>
        </p:txBody>
      </p:sp>
    </p:spTree>
    <p:extLst>
      <p:ext uri="{BB962C8B-B14F-4D97-AF65-F5344CB8AC3E}">
        <p14:creationId xmlns:p14="http://schemas.microsoft.com/office/powerpoint/2010/main" val="3186485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Lessons learned and ongoing challenges</a:t>
            </a:r>
            <a:endParaRPr lang="en-US" dirty="0"/>
          </a:p>
        </p:txBody>
      </p:sp>
      <p:sp>
        <p:nvSpPr>
          <p:cNvPr id="2" name="TextBox 1"/>
          <p:cNvSpPr txBox="1"/>
          <p:nvPr/>
        </p:nvSpPr>
        <p:spPr>
          <a:xfrm>
            <a:off x="533400" y="1981200"/>
            <a:ext cx="7162800" cy="4647426"/>
          </a:xfrm>
          <a:prstGeom prst="rect">
            <a:avLst/>
          </a:prstGeom>
          <a:noFill/>
        </p:spPr>
        <p:txBody>
          <a:bodyPr wrap="square" rtlCol="0">
            <a:spAutoFit/>
          </a:bodyPr>
          <a:lstStyle/>
          <a:p>
            <a:r>
              <a:rPr lang="en-US" sz="2000" b="1" dirty="0" smtClean="0">
                <a:solidFill>
                  <a:srgbClr val="292934"/>
                </a:solidFill>
              </a:rPr>
              <a:t>What Works</a:t>
            </a:r>
          </a:p>
          <a:p>
            <a:endParaRPr lang="en-US" sz="2000" dirty="0" smtClean="0">
              <a:solidFill>
                <a:srgbClr val="292934"/>
              </a:solidFill>
            </a:endParaRPr>
          </a:p>
          <a:p>
            <a:pPr marL="285750" indent="-285750">
              <a:buFont typeface="Arial"/>
              <a:buChar char="•"/>
            </a:pPr>
            <a:r>
              <a:rPr lang="en-US" sz="2000" dirty="0" smtClean="0">
                <a:solidFill>
                  <a:srgbClr val="292934"/>
                </a:solidFill>
              </a:rPr>
              <a:t>Smaller groups</a:t>
            </a:r>
          </a:p>
          <a:p>
            <a:pPr marL="285750" indent="-285750">
              <a:buFont typeface="Arial"/>
              <a:buChar char="•"/>
            </a:pPr>
            <a:r>
              <a:rPr lang="en-US" sz="2000" dirty="0" smtClean="0">
                <a:solidFill>
                  <a:srgbClr val="292934"/>
                </a:solidFill>
              </a:rPr>
              <a:t>Structured activities that involve rotating groups</a:t>
            </a:r>
          </a:p>
          <a:p>
            <a:pPr marL="285750" indent="-285750">
              <a:buFont typeface="Arial"/>
              <a:buChar char="•"/>
            </a:pPr>
            <a:r>
              <a:rPr lang="en-US" sz="2000" dirty="0" smtClean="0">
                <a:solidFill>
                  <a:srgbClr val="292934"/>
                </a:solidFill>
              </a:rPr>
              <a:t>Meeting during class time</a:t>
            </a:r>
          </a:p>
          <a:p>
            <a:endParaRPr lang="en-US" sz="2000" dirty="0" smtClean="0">
              <a:solidFill>
                <a:srgbClr val="292934"/>
              </a:solidFill>
            </a:endParaRPr>
          </a:p>
          <a:p>
            <a:r>
              <a:rPr lang="en-US" sz="2000" b="1" dirty="0" smtClean="0">
                <a:solidFill>
                  <a:srgbClr val="292934"/>
                </a:solidFill>
              </a:rPr>
              <a:t>Challenges</a:t>
            </a:r>
          </a:p>
          <a:p>
            <a:endParaRPr lang="en-US" sz="2000" dirty="0">
              <a:solidFill>
                <a:srgbClr val="292934"/>
              </a:solidFill>
            </a:endParaRPr>
          </a:p>
          <a:p>
            <a:pPr marL="285750" indent="-285750">
              <a:buFont typeface="Arial"/>
              <a:buChar char="•"/>
            </a:pPr>
            <a:r>
              <a:rPr lang="en-US" sz="2000" dirty="0" smtClean="0">
                <a:solidFill>
                  <a:srgbClr val="292934"/>
                </a:solidFill>
              </a:rPr>
              <a:t>Transportation</a:t>
            </a:r>
          </a:p>
          <a:p>
            <a:pPr marL="285750" indent="-285750">
              <a:buFont typeface="Arial"/>
              <a:buChar char="•"/>
            </a:pPr>
            <a:r>
              <a:rPr lang="en-US" sz="2000" dirty="0" smtClean="0">
                <a:solidFill>
                  <a:srgbClr val="292934"/>
                </a:solidFill>
              </a:rPr>
              <a:t>Location</a:t>
            </a:r>
          </a:p>
          <a:p>
            <a:pPr marL="285750" indent="-285750">
              <a:buFont typeface="Arial"/>
              <a:buChar char="•"/>
            </a:pPr>
            <a:r>
              <a:rPr lang="en-US" sz="2000" dirty="0" smtClean="0">
                <a:solidFill>
                  <a:srgbClr val="292934"/>
                </a:solidFill>
              </a:rPr>
              <a:t>Keeping content fresh for continuing participants</a:t>
            </a:r>
          </a:p>
          <a:p>
            <a:pPr marL="285750" indent="-285750">
              <a:buFont typeface="Arial"/>
              <a:buChar char="•"/>
            </a:pPr>
            <a:r>
              <a:rPr lang="en-US" sz="2000" dirty="0" smtClean="0">
                <a:solidFill>
                  <a:srgbClr val="292934"/>
                </a:solidFill>
              </a:rPr>
              <a:t>Tailoring content specifically for your group</a:t>
            </a:r>
          </a:p>
          <a:p>
            <a:pPr marL="285750" indent="-285750">
              <a:buFont typeface="Arial"/>
              <a:buChar char="•"/>
            </a:pPr>
            <a:r>
              <a:rPr lang="en-US" sz="2000" dirty="0" smtClean="0">
                <a:solidFill>
                  <a:srgbClr val="292934"/>
                </a:solidFill>
              </a:rPr>
              <a:t>Getting older adults to consistently participate</a:t>
            </a:r>
          </a:p>
          <a:p>
            <a:pPr marL="342900" indent="-342900">
              <a:buFontTx/>
              <a:buAutoNum type="arabicPeriod"/>
            </a:pPr>
            <a:endParaRPr lang="en-US" dirty="0">
              <a:solidFill>
                <a:srgbClr val="292934"/>
              </a:solidFill>
            </a:endParaRPr>
          </a:p>
          <a:p>
            <a:pPr marL="342900" indent="-342900">
              <a:buFontTx/>
              <a:buAutoNum type="arabicPeriod"/>
            </a:pPr>
            <a:endParaRPr lang="en-US" dirty="0">
              <a:solidFill>
                <a:srgbClr val="292934"/>
              </a:solidFill>
            </a:endParaRPr>
          </a:p>
        </p:txBody>
      </p:sp>
    </p:spTree>
    <p:extLst>
      <p:ext uri="{BB962C8B-B14F-4D97-AF65-F5344CB8AC3E}">
        <p14:creationId xmlns:p14="http://schemas.microsoft.com/office/powerpoint/2010/main" val="316980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371600"/>
          </a:xfrm>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r>
              <a:rPr lang="en-US" dirty="0" smtClean="0"/>
              <a:t>Future of W.I.S.E.</a:t>
            </a:r>
          </a:p>
          <a:p>
            <a:pPr lvl="1">
              <a:buFont typeface="Arial"/>
              <a:buChar char="•"/>
            </a:pPr>
            <a:r>
              <a:rPr lang="en-US" dirty="0" smtClean="0"/>
              <a:t>Take it outside the classroom</a:t>
            </a:r>
          </a:p>
          <a:p>
            <a:pPr lvl="1">
              <a:buFont typeface="Arial"/>
              <a:buChar char="•"/>
            </a:pPr>
            <a:r>
              <a:rPr lang="en-US" dirty="0" smtClean="0"/>
              <a:t>More project driven</a:t>
            </a:r>
          </a:p>
          <a:p>
            <a:pPr lvl="1">
              <a:buFont typeface="Arial"/>
              <a:buChar char="•"/>
            </a:pPr>
            <a:r>
              <a:rPr lang="en-US" dirty="0" smtClean="0"/>
              <a:t>Involve a broader range of older adults</a:t>
            </a:r>
          </a:p>
          <a:p>
            <a:pPr lvl="1">
              <a:buFont typeface="Arial"/>
              <a:buChar char="•"/>
            </a:pPr>
            <a:r>
              <a:rPr lang="en-US" dirty="0" smtClean="0"/>
              <a:t>Create a “package” that can be used at other institutions based on what we have learned</a:t>
            </a:r>
          </a:p>
          <a:p>
            <a:pPr lvl="1">
              <a:buFont typeface="Arial"/>
              <a:buChar char="•"/>
            </a:pPr>
            <a:r>
              <a:rPr lang="en-US" dirty="0" smtClean="0"/>
              <a:t>Create an intergenerational club?</a:t>
            </a:r>
          </a:p>
          <a:p>
            <a:pPr lvl="1">
              <a:buFont typeface="Arial"/>
              <a:buChar char="•"/>
            </a:pPr>
            <a:endParaRPr lang="en-US" dirty="0" smtClean="0"/>
          </a:p>
          <a:p>
            <a:pPr lvl="1">
              <a:buFont typeface="Arial"/>
              <a:buChar char="•"/>
            </a:pPr>
            <a:endParaRPr lang="en-US" dirty="0"/>
          </a:p>
        </p:txBody>
      </p:sp>
    </p:spTree>
    <p:extLst>
      <p:ext uri="{BB962C8B-B14F-4D97-AF65-F5344CB8AC3E}">
        <p14:creationId xmlns:p14="http://schemas.microsoft.com/office/powerpoint/2010/main" val="1714554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24600" cy="7620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1066800"/>
            <a:ext cx="7620000" cy="5410200"/>
          </a:xfrm>
        </p:spPr>
        <p:txBody>
          <a:bodyPr/>
          <a:lstStyle/>
          <a:p>
            <a:r>
              <a:rPr lang="en-US" dirty="0" smtClean="0"/>
              <a:t>Funding: </a:t>
            </a:r>
          </a:p>
          <a:p>
            <a:r>
              <a:rPr lang="en-US" dirty="0"/>
              <a:t>	</a:t>
            </a:r>
            <a:r>
              <a:rPr lang="en-US" b="0" dirty="0" smtClean="0"/>
              <a:t>Community Foundation of Greater New Britain, Eastern Connecticut State University Center for Community Engagement Faculty Fellowship Award</a:t>
            </a:r>
          </a:p>
          <a:p>
            <a:r>
              <a:rPr lang="en-US" dirty="0" smtClean="0"/>
              <a:t>Collaborators:</a:t>
            </a:r>
          </a:p>
          <a:p>
            <a:r>
              <a:rPr lang="en-US" dirty="0" smtClean="0"/>
              <a:t>	</a:t>
            </a:r>
            <a:r>
              <a:rPr lang="en-US" b="0" dirty="0" smtClean="0"/>
              <a:t>Central Connecticut Senior Health Services</a:t>
            </a:r>
          </a:p>
          <a:p>
            <a:r>
              <a:rPr lang="en-US" b="0" dirty="0"/>
              <a:t>	</a:t>
            </a:r>
            <a:r>
              <a:rPr lang="en-US" b="0" dirty="0" smtClean="0"/>
              <a:t>The Orchards at Southington, Southington, CT</a:t>
            </a:r>
          </a:p>
          <a:p>
            <a:r>
              <a:rPr lang="en-US" b="0" dirty="0"/>
              <a:t>	</a:t>
            </a:r>
            <a:r>
              <a:rPr lang="en-US" b="0" dirty="0" smtClean="0"/>
              <a:t>Saint Joseph’s Assisted Living Center, Willimantic, CT</a:t>
            </a:r>
          </a:p>
          <a:p>
            <a:r>
              <a:rPr lang="en-US" b="0" dirty="0"/>
              <a:t>	</a:t>
            </a:r>
            <a:r>
              <a:rPr lang="en-US" b="0" dirty="0" smtClean="0"/>
              <a:t>Michelle </a:t>
            </a:r>
            <a:r>
              <a:rPr lang="en-US" b="0" dirty="0" err="1" smtClean="0"/>
              <a:t>Korby</a:t>
            </a:r>
            <a:r>
              <a:rPr lang="en-US" b="0" dirty="0" smtClean="0"/>
              <a:t>-Gale, Activities Director, The Orchards</a:t>
            </a:r>
          </a:p>
          <a:p>
            <a:r>
              <a:rPr lang="en-US" b="0" dirty="0"/>
              <a:t>	</a:t>
            </a:r>
            <a:r>
              <a:rPr lang="en-US" b="0" dirty="0" smtClean="0"/>
              <a:t>Jessica Howard, Research Assistant, CCSU</a:t>
            </a:r>
          </a:p>
          <a:p>
            <a:r>
              <a:rPr lang="en-US" b="0" dirty="0"/>
              <a:t>	</a:t>
            </a:r>
            <a:r>
              <a:rPr lang="en-US" b="0" dirty="0" smtClean="0"/>
              <a:t>Eric </a:t>
            </a:r>
            <a:r>
              <a:rPr lang="en-US" b="0" dirty="0" err="1" smtClean="0"/>
              <a:t>Cerino</a:t>
            </a:r>
            <a:r>
              <a:rPr lang="en-US" b="0" dirty="0" smtClean="0"/>
              <a:t>, Research Assistant, ECSU</a:t>
            </a:r>
          </a:p>
          <a:p>
            <a:r>
              <a:rPr lang="en-US" b="0" dirty="0" smtClean="0"/>
              <a:t>	Bill </a:t>
            </a:r>
            <a:r>
              <a:rPr lang="en-US" b="0" dirty="0" err="1"/>
              <a:t>Disch</a:t>
            </a:r>
            <a:r>
              <a:rPr lang="en-US" b="0" dirty="0"/>
              <a:t>, Ph.D., </a:t>
            </a:r>
            <a:r>
              <a:rPr lang="en-US" b="0" dirty="0" smtClean="0"/>
              <a:t>CCSU</a:t>
            </a:r>
          </a:p>
          <a:p>
            <a:r>
              <a:rPr lang="en-US" b="0" dirty="0"/>
              <a:t>	</a:t>
            </a:r>
            <a:r>
              <a:rPr lang="en-US" b="0" dirty="0" smtClean="0"/>
              <a:t>Joann M. </a:t>
            </a:r>
            <a:r>
              <a:rPr lang="en-US" b="0" dirty="0" err="1" smtClean="0"/>
              <a:t>Montepare</a:t>
            </a:r>
            <a:r>
              <a:rPr lang="en-US" b="0" dirty="0" smtClean="0"/>
              <a:t>, Ph.D., </a:t>
            </a:r>
            <a:r>
              <a:rPr lang="en-US" b="0" dirty="0" err="1" smtClean="0"/>
              <a:t>Lasell</a:t>
            </a:r>
            <a:r>
              <a:rPr lang="en-US" b="0" dirty="0" smtClean="0"/>
              <a:t> College</a:t>
            </a:r>
          </a:p>
        </p:txBody>
      </p:sp>
    </p:spTree>
    <p:extLst>
      <p:ext uri="{BB962C8B-B14F-4D97-AF65-F5344CB8AC3E}">
        <p14:creationId xmlns:p14="http://schemas.microsoft.com/office/powerpoint/2010/main" val="280691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8" descr="flag_straight"/>
          <p:cNvPicPr>
            <a:picLocks noChangeAspect="1" noChangeArrowheads="1"/>
          </p:cNvPicPr>
          <p:nvPr/>
        </p:nvPicPr>
        <p:blipFill>
          <a:blip r:embed="rId3" cstate="print"/>
          <a:srcRect/>
          <a:stretch>
            <a:fillRect/>
          </a:stretch>
        </p:blipFill>
        <p:spPr bwMode="auto">
          <a:xfrm>
            <a:off x="0" y="623888"/>
            <a:ext cx="9144000" cy="6234112"/>
          </a:xfrm>
          <a:prstGeom prst="rect">
            <a:avLst/>
          </a:prstGeom>
          <a:noFill/>
          <a:ln w="9525">
            <a:noFill/>
            <a:miter lim="800000"/>
            <a:headEnd/>
            <a:tailEnd/>
          </a:ln>
        </p:spPr>
      </p:pic>
      <p:sp>
        <p:nvSpPr>
          <p:cNvPr id="2051" name="TextBox 12"/>
          <p:cNvSpPr txBox="1">
            <a:spLocks noChangeArrowheads="1"/>
          </p:cNvSpPr>
          <p:nvPr/>
        </p:nvSpPr>
        <p:spPr bwMode="auto">
          <a:xfrm>
            <a:off x="304800" y="2743200"/>
            <a:ext cx="8610600" cy="3652445"/>
          </a:xfrm>
          <a:prstGeom prst="rect">
            <a:avLst/>
          </a:prstGeom>
          <a:noFill/>
          <a:ln w="9525">
            <a:noFill/>
            <a:miter lim="800000"/>
            <a:headEnd/>
            <a:tailEnd/>
          </a:ln>
        </p:spPr>
        <p:txBody>
          <a:bodyPr wrap="square" lIns="81450" tIns="40721" rIns="81450" bIns="40721">
            <a:spAutoFit/>
          </a:bodyPr>
          <a:lstStyle/>
          <a:p>
            <a:pPr algn="ctr" fontAlgn="base">
              <a:spcBef>
                <a:spcPct val="0"/>
              </a:spcBef>
              <a:spcAft>
                <a:spcPct val="0"/>
              </a:spcAft>
            </a:pPr>
            <a:r>
              <a:rPr lang="en-US" sz="2800" i="1" dirty="0" smtClean="0">
                <a:solidFill>
                  <a:prstClr val="black"/>
                </a:solidFill>
                <a:latin typeface="Arial" pitchFamily="34" charset="0"/>
                <a:cs typeface="Arial" pitchFamily="34" charset="0"/>
              </a:rPr>
              <a:t>Linking Undergraduate </a:t>
            </a:r>
            <a:r>
              <a:rPr lang="en-US" sz="2800" i="1" dirty="0">
                <a:solidFill>
                  <a:prstClr val="black"/>
                </a:solidFill>
                <a:latin typeface="Arial" pitchFamily="34" charset="0"/>
                <a:cs typeface="Arial" pitchFamily="34" charset="0"/>
              </a:rPr>
              <a:t>Students with </a:t>
            </a:r>
            <a:r>
              <a:rPr lang="en-US" sz="2800" i="1" dirty="0" smtClean="0">
                <a:solidFill>
                  <a:prstClr val="black"/>
                </a:solidFill>
                <a:latin typeface="Arial" pitchFamily="34" charset="0"/>
                <a:cs typeface="Arial" pitchFamily="34" charset="0"/>
              </a:rPr>
              <a:t>Grandfamilies to Support Intergenerational Relationships</a:t>
            </a:r>
            <a:endParaRPr lang="en-US" sz="2800" i="1"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Christine A. Fruhauf, Ph.D. </a:t>
            </a: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Associate Professor </a:t>
            </a:r>
            <a:r>
              <a:rPr lang="en-US" sz="1600" dirty="0" smtClean="0">
                <a:solidFill>
                  <a:prstClr val="black"/>
                </a:solidFill>
                <a:latin typeface="Arial" pitchFamily="34" charset="0"/>
                <a:cs typeface="Arial" pitchFamily="34" charset="0"/>
              </a:rPr>
              <a:t>and Director, HDFS Extension </a:t>
            </a:r>
          </a:p>
          <a:p>
            <a:pPr algn="ctr" fontAlgn="base">
              <a:spcBef>
                <a:spcPct val="0"/>
              </a:spcBef>
              <a:spcAft>
                <a:spcPct val="0"/>
              </a:spcAft>
              <a:buFont typeface="Arial" pitchFamily="34" charset="0"/>
              <a:buNone/>
            </a:pPr>
            <a:r>
              <a:rPr lang="en-US" sz="1600" dirty="0" smtClean="0">
                <a:solidFill>
                  <a:prstClr val="black"/>
                </a:solidFill>
                <a:latin typeface="Arial" pitchFamily="34" charset="0"/>
                <a:cs typeface="Arial" pitchFamily="34" charset="0"/>
              </a:rPr>
              <a:t>Coordinator</a:t>
            </a:r>
            <a:r>
              <a:rPr lang="en-US" sz="1600" dirty="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Gerontology </a:t>
            </a:r>
            <a:r>
              <a:rPr lang="en-US" sz="1600" dirty="0">
                <a:solidFill>
                  <a:prstClr val="black"/>
                </a:solidFill>
                <a:latin typeface="Arial" pitchFamily="34" charset="0"/>
                <a:cs typeface="Arial" pitchFamily="34" charset="0"/>
              </a:rPr>
              <a:t>Interdisciplinary </a:t>
            </a:r>
            <a:r>
              <a:rPr lang="en-US" sz="1600" dirty="0" smtClean="0">
                <a:solidFill>
                  <a:prstClr val="black"/>
                </a:solidFill>
                <a:latin typeface="Arial" pitchFamily="34" charset="0"/>
                <a:cs typeface="Arial" pitchFamily="34" charset="0"/>
              </a:rPr>
              <a:t>Minor – Sponsored by: Columbine Health Systems</a:t>
            </a: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Colorado State University</a:t>
            </a: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Paper Presentation at the </a:t>
            </a:r>
            <a:r>
              <a:rPr lang="en-US" sz="1600" dirty="0" smtClean="0">
                <a:solidFill>
                  <a:prstClr val="black"/>
                </a:solidFill>
                <a:latin typeface="Arial" pitchFamily="34" charset="0"/>
                <a:cs typeface="Arial" pitchFamily="34" charset="0"/>
              </a:rPr>
              <a:t>40th </a:t>
            </a:r>
            <a:r>
              <a:rPr lang="en-US" sz="1600" dirty="0">
                <a:solidFill>
                  <a:prstClr val="black"/>
                </a:solidFill>
                <a:latin typeface="Arial" pitchFamily="34" charset="0"/>
                <a:cs typeface="Arial" pitchFamily="34" charset="0"/>
              </a:rPr>
              <a:t>Annual Meeting &amp; Educational Leadership Conference of the Association for Gerontology in Higher Education</a:t>
            </a:r>
          </a:p>
          <a:p>
            <a:pPr algn="ctr" fontAlgn="base">
              <a:spcBef>
                <a:spcPct val="0"/>
              </a:spcBef>
              <a:spcAft>
                <a:spcPct val="0"/>
              </a:spcAft>
              <a:buFont typeface="Arial" pitchFamily="34" charset="0"/>
              <a:buNone/>
            </a:pPr>
            <a:r>
              <a:rPr lang="en-US" sz="1600" dirty="0" smtClean="0">
                <a:solidFill>
                  <a:prstClr val="black"/>
                </a:solidFill>
                <a:latin typeface="Arial" pitchFamily="34" charset="0"/>
                <a:cs typeface="Arial" pitchFamily="34" charset="0"/>
              </a:rPr>
              <a:t>March 2, 2014 </a:t>
            </a:r>
            <a:r>
              <a:rPr lang="en-US" sz="1600" dirty="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Denver, CO </a:t>
            </a:r>
            <a:endParaRPr lang="en-US" sz="2500" dirty="0">
              <a:solidFill>
                <a:srgbClr val="386750"/>
              </a:solidFill>
              <a:latin typeface="Arial" pitchFamily="34" charset="0"/>
              <a:cs typeface="Arial" pitchFamily="34" charset="0"/>
            </a:endParaRPr>
          </a:p>
        </p:txBody>
      </p:sp>
    </p:spTree>
    <p:extLst>
      <p:ext uri="{BB962C8B-B14F-4D97-AF65-F5344CB8AC3E}">
        <p14:creationId xmlns:p14="http://schemas.microsoft.com/office/powerpoint/2010/main" val="338243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63041"/>
            <a:ext cx="7772400" cy="4708981"/>
          </a:xfrm>
          <a:prstGeom prst="rect">
            <a:avLst/>
          </a:prstGeom>
        </p:spPr>
        <p:txBody>
          <a:bodyPr wrap="square">
            <a:spAutoFit/>
          </a:bodyPr>
          <a:lstStyle/>
          <a:p>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“Talk of Ages” -  A Common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round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pproach to Intergenerational Teaching and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L</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earning</a:t>
            </a:r>
          </a:p>
          <a:p>
            <a:r>
              <a:rPr lang="en-US" sz="2000" dirty="0" smtClean="0">
                <a:latin typeface="Tahoma" panose="020B0604030504040204" pitchFamily="34" charset="0"/>
                <a:ea typeface="Tahoma" panose="020B0604030504040204" pitchFamily="34" charset="0"/>
                <a:cs typeface="Tahoma" panose="020B0604030504040204" pitchFamily="34" charset="0"/>
              </a:rPr>
              <a:t>Joann M. Montepare (Lasell College)</a:t>
            </a:r>
          </a:p>
          <a:p>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W.I.S.E. </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W</a:t>
            </a:r>
            <a:r>
              <a:rPr lang="en-US" sz="2000" b="1" dirty="0">
                <a:latin typeface="Tahoma" panose="020B0604030504040204" pitchFamily="34" charset="0"/>
                <a:ea typeface="Tahoma" panose="020B0604030504040204" pitchFamily="34" charset="0"/>
                <a:cs typeface="Tahoma" panose="020B0604030504040204" pitchFamily="34" charset="0"/>
              </a:rPr>
              <a:t>orking together: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2000" b="1" dirty="0">
                <a:latin typeface="Tahoma" panose="020B0604030504040204" pitchFamily="34" charset="0"/>
                <a:ea typeface="Tahoma" panose="020B0604030504040204" pitchFamily="34" charset="0"/>
                <a:cs typeface="Tahoma" panose="020B0604030504040204" pitchFamily="34" charset="0"/>
              </a:rPr>
              <a:t>ntergenerational </a:t>
            </a:r>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a:t>
            </a:r>
            <a:r>
              <a:rPr lang="en-US" sz="2000" b="1" dirty="0" smtClean="0">
                <a:latin typeface="Tahoma" panose="020B0604030504040204" pitchFamily="34" charset="0"/>
                <a:ea typeface="Tahoma" panose="020B0604030504040204" pitchFamily="34" charset="0"/>
                <a:cs typeface="Tahoma" panose="020B0604030504040204" pitchFamily="34" charset="0"/>
              </a:rPr>
              <a:t>tudent/Senior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E</a:t>
            </a:r>
            <a:r>
              <a:rPr lang="en-US" sz="2000" b="1" dirty="0">
                <a:latin typeface="Tahoma" panose="020B0604030504040204" pitchFamily="34" charset="0"/>
                <a:ea typeface="Tahoma" panose="020B0604030504040204" pitchFamily="34" charset="0"/>
                <a:cs typeface="Tahoma" panose="020B0604030504040204" pitchFamily="34" charset="0"/>
              </a:rPr>
              <a:t>xchange</a:t>
            </a:r>
            <a:endParaRPr lang="en-US" sz="2000"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Carrie Andreoletti (Central </a:t>
            </a:r>
            <a:r>
              <a:rPr lang="en-US" sz="2000" dirty="0">
                <a:latin typeface="Tahoma" panose="020B0604030504040204" pitchFamily="34" charset="0"/>
                <a:ea typeface="Tahoma" panose="020B0604030504040204" pitchFamily="34" charset="0"/>
                <a:cs typeface="Tahoma" panose="020B0604030504040204" pitchFamily="34" charset="0"/>
              </a:rPr>
              <a:t>Connecticut State </a:t>
            </a:r>
            <a:r>
              <a:rPr lang="en-US" sz="2000" dirty="0" smtClean="0">
                <a:latin typeface="Tahoma" panose="020B0604030504040204" pitchFamily="34" charset="0"/>
                <a:ea typeface="Tahoma" panose="020B0604030504040204" pitchFamily="34" charset="0"/>
                <a:cs typeface="Tahoma" panose="020B0604030504040204" pitchFamily="34" charset="0"/>
              </a:rPr>
              <a:t>University) </a:t>
            </a:r>
          </a:p>
          <a:p>
            <a:r>
              <a:rPr lang="en-US" sz="2000" dirty="0" smtClean="0">
                <a:latin typeface="Tahoma" panose="020B0604030504040204" pitchFamily="34" charset="0"/>
                <a:ea typeface="Tahoma" panose="020B0604030504040204" pitchFamily="34" charset="0"/>
                <a:cs typeface="Tahoma" panose="020B0604030504040204" pitchFamily="34" charset="0"/>
              </a:rPr>
              <a:t>Jennifer Leszczynski (Eastern Connecticut State University)</a:t>
            </a: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Linking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Undergraduate Students with </a:t>
            </a:r>
            <a:r>
              <a:rPr lang="en-US" sz="2000" b="1" dirty="0" err="1">
                <a:solidFill>
                  <a:srgbClr val="000000"/>
                </a:solidFill>
                <a:latin typeface="Tahoma" panose="020B0604030504040204" pitchFamily="34" charset="0"/>
                <a:ea typeface="Tahoma" panose="020B0604030504040204" pitchFamily="34" charset="0"/>
                <a:cs typeface="Tahoma" panose="020B0604030504040204" pitchFamily="34" charset="0"/>
              </a:rPr>
              <a:t>Grandfamilies</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 to Support Intergenerational Relationships</a:t>
            </a:r>
          </a:p>
          <a:p>
            <a:r>
              <a:rPr lang="en-US" sz="2000" dirty="0" smtClean="0">
                <a:latin typeface="Tahoma" panose="020B0604030504040204" pitchFamily="34" charset="0"/>
                <a:ea typeface="Tahoma" panose="020B0604030504040204" pitchFamily="34" charset="0"/>
                <a:cs typeface="Tahoma" panose="020B0604030504040204" pitchFamily="34" charset="0"/>
              </a:rPr>
              <a:t>Christine </a:t>
            </a:r>
            <a:r>
              <a:rPr lang="en-US" sz="2000" dirty="0">
                <a:latin typeface="Tahoma" panose="020B0604030504040204" pitchFamily="34" charset="0"/>
                <a:ea typeface="Tahoma" panose="020B0604030504040204" pitchFamily="34" charset="0"/>
                <a:cs typeface="Tahoma" panose="020B0604030504040204" pitchFamily="34" charset="0"/>
              </a:rPr>
              <a:t>A. </a:t>
            </a:r>
            <a:r>
              <a:rPr lang="en-US" sz="2000" dirty="0" smtClean="0">
                <a:latin typeface="Tahoma" panose="020B0604030504040204" pitchFamily="34" charset="0"/>
                <a:ea typeface="Tahoma" panose="020B0604030504040204" pitchFamily="34" charset="0"/>
                <a:cs typeface="Tahoma" panose="020B0604030504040204" pitchFamily="34" charset="0"/>
              </a:rPr>
              <a:t>Fruhauf (Colorado </a:t>
            </a:r>
            <a:r>
              <a:rPr lang="en-US" sz="2000" dirty="0">
                <a:latin typeface="Tahoma" panose="020B0604030504040204" pitchFamily="34" charset="0"/>
                <a:ea typeface="Tahoma" panose="020B0604030504040204" pitchFamily="34" charset="0"/>
                <a:cs typeface="Tahoma" panose="020B0604030504040204" pitchFamily="34" charset="0"/>
              </a:rPr>
              <a:t>State </a:t>
            </a:r>
            <a:r>
              <a:rPr lang="en-US" sz="2000" dirty="0" smtClean="0">
                <a:latin typeface="Tahoma" panose="020B0604030504040204" pitchFamily="34" charset="0"/>
                <a:ea typeface="Tahoma" panose="020B0604030504040204" pitchFamily="34" charset="0"/>
                <a:cs typeface="Tahoma" panose="020B0604030504040204" pitchFamily="34" charset="0"/>
              </a:rPr>
              <a:t>University)</a:t>
            </a:r>
          </a:p>
          <a:p>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Discussant</a:t>
            </a:r>
            <a:endPar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Anne Barrett (Florida State University)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6"/>
          <p:cNvSpPr>
            <a:spLocks noGrp="1"/>
          </p:cNvSpPr>
          <p:nvPr>
            <p:ph type="title"/>
          </p:nvPr>
        </p:nvSpPr>
        <p:spPr>
          <a:xfrm>
            <a:off x="381000" y="-457200"/>
            <a:ext cx="5791200" cy="1371600"/>
          </a:xfrm>
        </p:spPr>
        <p:txBody>
          <a:bodyPr/>
          <a:lstStyle/>
          <a:p>
            <a:r>
              <a:rPr lang="en-US" dirty="0" smtClean="0">
                <a:solidFill>
                  <a:srgbClr val="C00000"/>
                </a:solidFill>
              </a:rPr>
              <a:t>Session overview</a:t>
            </a:r>
            <a:endParaRPr lang="en-US" dirty="0">
              <a:solidFill>
                <a:srgbClr val="C00000"/>
              </a:solidFill>
            </a:endParaRPr>
          </a:p>
        </p:txBody>
      </p:sp>
    </p:spTree>
    <p:extLst>
      <p:ext uri="{BB962C8B-B14F-4D97-AF65-F5344CB8AC3E}">
        <p14:creationId xmlns:p14="http://schemas.microsoft.com/office/powerpoint/2010/main" val="821007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d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62100" y="1343553"/>
            <a:ext cx="6553200" cy="4274014"/>
          </a:xfrm>
          <a:prstGeom prst="rect">
            <a:avLst/>
          </a:prstGeom>
          <a:noFill/>
        </p:spPr>
      </p:pic>
      <p:sp>
        <p:nvSpPr>
          <p:cNvPr id="5" name="TextBox 4"/>
          <p:cNvSpPr txBox="1"/>
          <p:nvPr/>
        </p:nvSpPr>
        <p:spPr>
          <a:xfrm>
            <a:off x="1295400" y="240843"/>
            <a:ext cx="7086600" cy="901593"/>
          </a:xfrm>
          <a:prstGeom prst="rect">
            <a:avLst/>
          </a:prstGeom>
          <a:noFill/>
        </p:spPr>
        <p:txBody>
          <a:bodyPr wrap="square" rtlCol="0">
            <a:spAutoFit/>
          </a:bodyPr>
          <a:lstStyle/>
          <a:p>
            <a:pPr marL="300286" indent="-300286" algn="ctr" fontAlgn="base">
              <a:lnSpc>
                <a:spcPct val="150000"/>
              </a:lnSpc>
              <a:spcBef>
                <a:spcPct val="0"/>
              </a:spcBef>
              <a:spcAft>
                <a:spcPct val="0"/>
              </a:spcAft>
              <a:defRPr/>
            </a:pPr>
            <a:r>
              <a:rPr lang="en-US" sz="4000" dirty="0">
                <a:solidFill>
                  <a:prstClr val="black"/>
                </a:solidFill>
                <a:latin typeface="Arial" pitchFamily="34" charset="0"/>
                <a:cs typeface="Arial" pitchFamily="34" charset="0"/>
              </a:rPr>
              <a:t>Colorado State </a:t>
            </a:r>
            <a:r>
              <a:rPr lang="en-US" sz="4000" dirty="0" smtClean="0">
                <a:solidFill>
                  <a:prstClr val="black"/>
                </a:solidFill>
                <a:latin typeface="Arial" pitchFamily="34" charset="0"/>
                <a:cs typeface="Arial" pitchFamily="34" charset="0"/>
              </a:rPr>
              <a:t>University</a:t>
            </a:r>
            <a:endParaRPr lang="en-US" sz="4000" dirty="0">
              <a:solidFill>
                <a:prstClr val="black"/>
              </a:solidFill>
              <a:latin typeface="Arial" pitchFamily="34" charset="0"/>
              <a:cs typeface="Arial" pitchFamily="34" charset="0"/>
            </a:endParaRPr>
          </a:p>
        </p:txBody>
      </p:sp>
      <p:sp>
        <p:nvSpPr>
          <p:cNvPr id="6" name="TextBox 5"/>
          <p:cNvSpPr txBox="1"/>
          <p:nvPr/>
        </p:nvSpPr>
        <p:spPr>
          <a:xfrm>
            <a:off x="1219200" y="6019800"/>
            <a:ext cx="6896100" cy="523220"/>
          </a:xfrm>
          <a:prstGeom prst="rect">
            <a:avLst/>
          </a:prstGeom>
          <a:noFill/>
        </p:spPr>
        <p:txBody>
          <a:bodyPr wrap="square" rtlCol="0">
            <a:spAutoFit/>
          </a:bodyPr>
          <a:lstStyle/>
          <a:p>
            <a:pPr marL="300286" indent="-300286" algn="ctr" fontAlgn="base">
              <a:spcAft>
                <a:spcPct val="0"/>
              </a:spcAft>
              <a:defRPr/>
            </a:pPr>
            <a:r>
              <a:rPr lang="en-US" sz="2800" dirty="0">
                <a:solidFill>
                  <a:prstClr val="black"/>
                </a:solidFill>
                <a:latin typeface="Arial" pitchFamily="34" charset="0"/>
                <a:cs typeface="Arial" pitchFamily="34" charset="0"/>
              </a:rPr>
              <a:t>Research, Education, Service, Extension</a:t>
            </a:r>
          </a:p>
        </p:txBody>
      </p:sp>
    </p:spTree>
    <p:extLst>
      <p:ext uri="{BB962C8B-B14F-4D97-AF65-F5344CB8AC3E}">
        <p14:creationId xmlns:p14="http://schemas.microsoft.com/office/powerpoint/2010/main" val="3066005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8504" y="274544"/>
            <a:ext cx="7986993" cy="465044"/>
          </a:xfrm>
        </p:spPr>
        <p:txBody>
          <a:bodyPr/>
          <a:lstStyle/>
          <a:p>
            <a:pPr algn="l" eaLnBrk="1" hangingPunct="1"/>
            <a:r>
              <a:rPr lang="en-US" dirty="0" smtClean="0">
                <a:solidFill>
                  <a:srgbClr val="386750"/>
                </a:solidFill>
                <a:latin typeface="Arial" panose="020B0604020202020204" pitchFamily="34" charset="0"/>
                <a:cs typeface="Arial" panose="020B0604020202020204" pitchFamily="34" charset="0"/>
              </a:rPr>
              <a:t>Background</a:t>
            </a:r>
          </a:p>
        </p:txBody>
      </p:sp>
      <p:sp>
        <p:nvSpPr>
          <p:cNvPr id="3075" name="Rectangle 3"/>
          <p:cNvSpPr>
            <a:spLocks noGrp="1" noChangeArrowheads="1"/>
          </p:cNvSpPr>
          <p:nvPr>
            <p:ph sz="half" idx="1"/>
          </p:nvPr>
        </p:nvSpPr>
        <p:spPr>
          <a:xfrm>
            <a:off x="403412" y="1600200"/>
            <a:ext cx="8359588" cy="4916581"/>
          </a:xfrm>
        </p:spPr>
        <p:txBody>
          <a:bodyPr/>
          <a:lstStyle/>
          <a:p>
            <a:pPr marL="300286" indent="-300286" eaLnBrk="1" hangingPunct="1">
              <a:lnSpc>
                <a:spcPct val="80000"/>
              </a:lnSpc>
              <a:buNone/>
              <a:defRPr/>
            </a:pPr>
            <a:r>
              <a:rPr lang="en-US" dirty="0" smtClean="0">
                <a:latin typeface="Minion"/>
              </a:rPr>
              <a:t>Gerontology at CSU: </a:t>
            </a:r>
          </a:p>
          <a:p>
            <a:pPr marL="300286" indent="-300286" eaLnBrk="1" hangingPunct="1">
              <a:lnSpc>
                <a:spcPct val="20000"/>
              </a:lnSpc>
              <a:buNone/>
              <a:defRPr/>
            </a:pPr>
            <a:endParaRPr lang="en-US" dirty="0" smtClean="0">
              <a:latin typeface="Minion"/>
            </a:endParaRPr>
          </a:p>
          <a:p>
            <a:pPr marL="650532" lvl="1" indent="-250203" eaLnBrk="1" hangingPunct="1">
              <a:defRPr/>
            </a:pPr>
            <a:r>
              <a:rPr lang="en-US" sz="2471" dirty="0" smtClean="0">
                <a:latin typeface="Minion"/>
              </a:rPr>
              <a:t>College of Health &amp; Human Sciences; Department of Human Development and Family Studies</a:t>
            </a:r>
          </a:p>
          <a:p>
            <a:pPr marL="650532" lvl="1" indent="-250203" eaLnBrk="1" hangingPunct="1">
              <a:defRPr/>
            </a:pPr>
            <a:r>
              <a:rPr lang="en-US" sz="2471" dirty="0" smtClean="0">
                <a:latin typeface="Minion"/>
              </a:rPr>
              <a:t>Undergraduate Certificate Program in Gerontology (Est. 1981)</a:t>
            </a:r>
          </a:p>
          <a:p>
            <a:pPr marL="650532" lvl="1" indent="-250203" eaLnBrk="1" hangingPunct="1">
              <a:defRPr/>
            </a:pPr>
            <a:r>
              <a:rPr lang="en-US" sz="2471" dirty="0" smtClean="0">
                <a:latin typeface="Minion"/>
              </a:rPr>
              <a:t>Changed to an Interdisciplinary Minor in 2009</a:t>
            </a:r>
          </a:p>
          <a:p>
            <a:pPr marL="650532" lvl="1" indent="-250203" eaLnBrk="1" hangingPunct="1">
              <a:defRPr/>
            </a:pPr>
            <a:r>
              <a:rPr lang="en-US" sz="2471" dirty="0" smtClean="0">
                <a:latin typeface="Minion"/>
              </a:rPr>
              <a:t>Official sponsorship from Columbine Health Systems (2009)</a:t>
            </a:r>
          </a:p>
          <a:p>
            <a:pPr marL="650532" lvl="1" indent="-250203" eaLnBrk="1" hangingPunct="1">
              <a:lnSpc>
                <a:spcPct val="20000"/>
              </a:lnSpc>
              <a:buNone/>
              <a:defRPr/>
            </a:pPr>
            <a:endParaRPr lang="en-US" sz="1941" dirty="0"/>
          </a:p>
          <a:p>
            <a:pPr marL="0" indent="0" eaLnBrk="1" hangingPunct="1">
              <a:spcBef>
                <a:spcPct val="75000"/>
              </a:spcBef>
              <a:buNone/>
              <a:defRPr/>
            </a:pPr>
            <a:endParaRPr lang="en-US" sz="2382" dirty="0">
              <a:latin typeface="Swis721 Hv BT" pitchFamily="34" charset="0"/>
            </a:endParaRPr>
          </a:p>
        </p:txBody>
      </p:sp>
      <p:pic>
        <p:nvPicPr>
          <p:cNvPr id="5124" name="Picture 6" descr="gradient_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90" y="1055734"/>
            <a:ext cx="8800820" cy="22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945156"/>
            <a:ext cx="1571625" cy="1571625"/>
          </a:xfrm>
          <a:prstGeom prst="rect">
            <a:avLst/>
          </a:prstGeom>
        </p:spPr>
      </p:pic>
    </p:spTree>
    <p:extLst>
      <p:ext uri="{BB962C8B-B14F-4D97-AF65-F5344CB8AC3E}">
        <p14:creationId xmlns:p14="http://schemas.microsoft.com/office/powerpoint/2010/main" val="830791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solidFill>
                  <a:srgbClr val="386750"/>
                </a:solidFill>
                <a:latin typeface="Arial" pitchFamily="34" charset="0"/>
                <a:cs typeface="Arial" pitchFamily="34" charset="0"/>
              </a:rPr>
              <a:t>Engaging </a:t>
            </a:r>
            <a:br>
              <a:rPr lang="en-US" dirty="0" smtClean="0">
                <a:solidFill>
                  <a:srgbClr val="386750"/>
                </a:solidFill>
                <a:latin typeface="Arial" pitchFamily="34" charset="0"/>
                <a:cs typeface="Arial" pitchFamily="34" charset="0"/>
              </a:rPr>
            </a:br>
            <a:r>
              <a:rPr lang="en-US" dirty="0" smtClean="0">
                <a:solidFill>
                  <a:srgbClr val="386750"/>
                </a:solidFill>
                <a:latin typeface="Arial" pitchFamily="34" charset="0"/>
                <a:cs typeface="Arial" pitchFamily="34" charset="0"/>
              </a:rPr>
              <a:t>Undergraduate Students</a:t>
            </a:r>
          </a:p>
        </p:txBody>
      </p:sp>
      <p:pic>
        <p:nvPicPr>
          <p:cNvPr id="4099" name="Picture 3"/>
          <p:cNvPicPr>
            <a:picLocks noGrp="1" noChangeAspect="1" noChangeArrowheads="1"/>
          </p:cNvPicPr>
          <p:nvPr>
            <p:ph sz="half" idx="2"/>
          </p:nvPr>
        </p:nvPicPr>
        <p:blipFill>
          <a:blip r:embed="rId3" cstate="print"/>
          <a:srcRect/>
          <a:stretch>
            <a:fillRect/>
          </a:stretch>
        </p:blipFill>
        <p:spPr>
          <a:xfrm>
            <a:off x="4648200" y="2347913"/>
            <a:ext cx="4038600" cy="3028950"/>
          </a:xfrm>
        </p:spPr>
      </p:pic>
      <p:pic>
        <p:nvPicPr>
          <p:cNvPr id="4100" name="Picture 4" descr="C:\Users\acook\AppData\Local\Microsoft\Windows\Temporary Internet Files\Content.Outlook\JVS40FCC\Picture 018.jpg"/>
          <p:cNvPicPr>
            <a:picLocks noGrp="1" noChangeAspect="1" noChangeArrowheads="1"/>
          </p:cNvPicPr>
          <p:nvPr>
            <p:ph sz="half" idx="1"/>
          </p:nvPr>
        </p:nvPicPr>
        <p:blipFill>
          <a:blip r:embed="rId4" cstate="print"/>
          <a:srcRect/>
          <a:stretch>
            <a:fillRect/>
          </a:stretch>
        </p:blipFill>
        <p:spPr>
          <a:xfrm>
            <a:off x="457200" y="2347913"/>
            <a:ext cx="4038600" cy="3028950"/>
          </a:xfrm>
        </p:spPr>
      </p:pic>
      <p:pic>
        <p:nvPicPr>
          <p:cNvPr id="4101" name="Picture 6" descr="gradient_bar"/>
          <p:cNvPicPr>
            <a:picLocks noChangeAspect="1" noChangeArrowheads="1"/>
          </p:cNvPicPr>
          <p:nvPr/>
        </p:nvPicPr>
        <p:blipFill>
          <a:blip r:embed="rId5" cstate="print"/>
          <a:srcRect/>
          <a:stretch>
            <a:fillRect/>
          </a:stretch>
        </p:blipFill>
        <p:spPr bwMode="auto">
          <a:xfrm>
            <a:off x="0" y="1681163"/>
            <a:ext cx="9067800" cy="228600"/>
          </a:xfrm>
          <a:prstGeom prst="rect">
            <a:avLst/>
          </a:prstGeom>
          <a:noFill/>
          <a:ln w="9525">
            <a:noFill/>
            <a:miter lim="800000"/>
            <a:headEnd/>
            <a:tailEnd/>
          </a:ln>
        </p:spPr>
      </p:pic>
      <p:sp>
        <p:nvSpPr>
          <p:cNvPr id="6" name="Title 1"/>
          <p:cNvSpPr txBox="1">
            <a:spLocks/>
          </p:cNvSpPr>
          <p:nvPr/>
        </p:nvSpPr>
        <p:spPr bwMode="auto">
          <a:xfrm>
            <a:off x="381000" y="5562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dirty="0" smtClean="0">
                <a:solidFill>
                  <a:srgbClr val="386750"/>
                </a:solidFill>
                <a:latin typeface="Arial" pitchFamily="34" charset="0"/>
                <a:ea typeface="+mj-ea"/>
                <a:cs typeface="Arial" pitchFamily="34" charset="0"/>
              </a:rPr>
              <a:t>With Older Adults</a:t>
            </a:r>
          </a:p>
        </p:txBody>
      </p:sp>
    </p:spTree>
    <p:extLst>
      <p:ext uri="{BB962C8B-B14F-4D97-AF65-F5344CB8AC3E}">
        <p14:creationId xmlns:p14="http://schemas.microsoft.com/office/powerpoint/2010/main" val="111589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78505" y="228320"/>
            <a:ext cx="7912753" cy="762000"/>
          </a:xfrm>
        </p:spPr>
        <p:txBody>
          <a:bodyPr/>
          <a:lstStyle/>
          <a:p>
            <a:pPr algn="l" eaLnBrk="1" hangingPunct="1"/>
            <a:r>
              <a:rPr lang="en-US" dirty="0" smtClean="0">
                <a:solidFill>
                  <a:srgbClr val="386750"/>
                </a:solidFill>
                <a:latin typeface="Arial" panose="020B0604020202020204" pitchFamily="34" charset="0"/>
                <a:cs typeface="Arial" panose="020B0604020202020204" pitchFamily="34" charset="0"/>
              </a:rPr>
              <a:t>Course Work</a:t>
            </a:r>
          </a:p>
        </p:txBody>
      </p:sp>
      <p:sp>
        <p:nvSpPr>
          <p:cNvPr id="3075" name="Rectangle 3"/>
          <p:cNvSpPr>
            <a:spLocks noGrp="1" noChangeArrowheads="1"/>
          </p:cNvSpPr>
          <p:nvPr>
            <p:ph type="subTitle" idx="1"/>
          </p:nvPr>
        </p:nvSpPr>
        <p:spPr>
          <a:xfrm>
            <a:off x="470647" y="1479176"/>
            <a:ext cx="7986993" cy="4953000"/>
          </a:xfrm>
        </p:spPr>
        <p:txBody>
          <a:bodyPr/>
          <a:lstStyle/>
          <a:p>
            <a:pPr algn="l" eaLnBrk="1" hangingPunct="1">
              <a:buClr>
                <a:schemeClr val="tx2"/>
              </a:buClr>
              <a:defRPr/>
            </a:pPr>
            <a:r>
              <a:rPr lang="en-US" sz="3177" i="1" dirty="0">
                <a:solidFill>
                  <a:schemeClr val="tx1"/>
                </a:solidFill>
              </a:rPr>
              <a:t>AHS 201: Perspectives in </a:t>
            </a:r>
            <a:r>
              <a:rPr lang="en-US" sz="3177" i="1" dirty="0" smtClean="0">
                <a:solidFill>
                  <a:schemeClr val="tx1"/>
                </a:solidFill>
              </a:rPr>
              <a:t>Gerontology</a:t>
            </a:r>
          </a:p>
          <a:p>
            <a:pPr algn="l" eaLnBrk="1" hangingPunct="1">
              <a:buClr>
                <a:schemeClr val="tx2"/>
              </a:buClr>
              <a:defRPr/>
            </a:pPr>
            <a:endParaRPr lang="en-US" dirty="0" smtClean="0">
              <a:solidFill>
                <a:schemeClr val="tx1"/>
              </a:solidFill>
            </a:endParaRPr>
          </a:p>
          <a:p>
            <a:pPr marL="457200" indent="-457200" algn="l" eaLnBrk="1" hangingPunct="1">
              <a:buFont typeface="Arial" panose="020B0604020202020204" pitchFamily="34" charset="0"/>
              <a:buChar char="•"/>
              <a:defRPr/>
            </a:pPr>
            <a:r>
              <a:rPr lang="en-US" dirty="0" smtClean="0">
                <a:solidFill>
                  <a:schemeClr val="tx1"/>
                </a:solidFill>
              </a:rPr>
              <a:t>  3 credit course</a:t>
            </a:r>
          </a:p>
          <a:p>
            <a:pPr marL="457200" indent="-457200" algn="l" eaLnBrk="1" hangingPunct="1">
              <a:buFont typeface="Arial" panose="020B0604020202020204" pitchFamily="34" charset="0"/>
              <a:buChar char="•"/>
              <a:defRPr/>
            </a:pPr>
            <a:r>
              <a:rPr lang="en-US" dirty="0" smtClean="0">
                <a:solidFill>
                  <a:schemeClr val="tx1"/>
                </a:solidFill>
              </a:rPr>
              <a:t>  Meets once a week for 3 hours</a:t>
            </a:r>
          </a:p>
          <a:p>
            <a:pPr marL="457200" indent="-457200" algn="l" eaLnBrk="1" hangingPunct="1">
              <a:buFont typeface="Arial" panose="020B0604020202020204" pitchFamily="34" charset="0"/>
              <a:buChar char="•"/>
              <a:defRPr/>
            </a:pPr>
            <a:r>
              <a:rPr lang="en-US" dirty="0" smtClean="0">
                <a:solidFill>
                  <a:schemeClr val="tx1"/>
                </a:solidFill>
              </a:rPr>
              <a:t>  Focus on contemporary topics in aging research; career exploration; and service-learning with older adults</a:t>
            </a:r>
          </a:p>
          <a:p>
            <a:pPr marL="593576" indent="-593576" algn="l" eaLnBrk="1" hangingPunct="1">
              <a:spcBef>
                <a:spcPct val="75000"/>
              </a:spcBef>
              <a:defRPr/>
            </a:pPr>
            <a:endParaRPr lang="en-US" dirty="0" smtClean="0"/>
          </a:p>
          <a:p>
            <a:pPr marL="593576" indent="-593576" algn="l" eaLnBrk="1" hangingPunct="1">
              <a:spcBef>
                <a:spcPct val="75000"/>
              </a:spcBef>
              <a:defRPr/>
            </a:pPr>
            <a:r>
              <a:rPr lang="en-US" dirty="0" smtClean="0"/>
              <a:t>  </a:t>
            </a:r>
          </a:p>
          <a:p>
            <a:pPr marL="593576" indent="-593576" algn="l" eaLnBrk="1" hangingPunct="1">
              <a:spcBef>
                <a:spcPct val="75000"/>
              </a:spcBef>
              <a:defRPr/>
            </a:pPr>
            <a:endParaRPr lang="en-US" sz="2382" dirty="0">
              <a:latin typeface="Swis721 Hv BT" pitchFamily="34" charset="0"/>
            </a:endParaRPr>
          </a:p>
        </p:txBody>
      </p:sp>
      <p:pic>
        <p:nvPicPr>
          <p:cNvPr id="6148" name="Picture 6" descr="gradient_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1" y="914681"/>
            <a:ext cx="8800820" cy="22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465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solidFill>
                  <a:srgbClr val="386750"/>
                </a:solidFill>
                <a:latin typeface="Arial" pitchFamily="34" charset="0"/>
                <a:cs typeface="Arial" pitchFamily="34" charset="0"/>
              </a:rPr>
              <a:t>Who and Why Grandfamilies?</a:t>
            </a:r>
          </a:p>
        </p:txBody>
      </p:sp>
      <p:pic>
        <p:nvPicPr>
          <p:cNvPr id="5123" name="Picture 6" descr="gradient_bar"/>
          <p:cNvPicPr>
            <a:picLocks noChangeAspect="1" noChangeArrowheads="1"/>
          </p:cNvPicPr>
          <p:nvPr/>
        </p:nvPicPr>
        <p:blipFill>
          <a:blip r:embed="rId3" cstate="print"/>
          <a:srcRect/>
          <a:stretch>
            <a:fillRect/>
          </a:stretch>
        </p:blipFill>
        <p:spPr bwMode="auto">
          <a:xfrm>
            <a:off x="0" y="1681163"/>
            <a:ext cx="9067800" cy="228600"/>
          </a:xfrm>
          <a:prstGeom prst="rect">
            <a:avLst/>
          </a:prstGeom>
          <a:noFill/>
          <a:ln w="9525">
            <a:noFill/>
            <a:miter lim="800000"/>
            <a:headEnd/>
            <a:tailEnd/>
          </a:ln>
        </p:spPr>
      </p:pic>
      <p:pic>
        <p:nvPicPr>
          <p:cNvPr id="5124" name="Content Placeholder 7" descr="grandparents and grandchildren.jpg"/>
          <p:cNvPicPr>
            <a:picLocks noGrp="1" noChangeAspect="1"/>
          </p:cNvPicPr>
          <p:nvPr>
            <p:ph sz="half" idx="1"/>
          </p:nvPr>
        </p:nvPicPr>
        <p:blipFill>
          <a:blip r:embed="rId4" cstate="print"/>
          <a:srcRect/>
          <a:stretch>
            <a:fillRect/>
          </a:stretch>
        </p:blipFill>
        <p:spPr>
          <a:xfrm>
            <a:off x="457200" y="2598738"/>
            <a:ext cx="4038600" cy="2528887"/>
          </a:xfrm>
        </p:spPr>
      </p:pic>
      <p:pic>
        <p:nvPicPr>
          <p:cNvPr id="5125" name="Content Placeholder 10" descr="gardening.jpg"/>
          <p:cNvPicPr>
            <a:picLocks noGrp="1" noChangeAspect="1"/>
          </p:cNvPicPr>
          <p:nvPr>
            <p:ph sz="half" idx="2"/>
          </p:nvPr>
        </p:nvPicPr>
        <p:blipFill>
          <a:blip r:embed="rId5" cstate="print"/>
          <a:srcRect/>
          <a:stretch>
            <a:fillRect/>
          </a:stretch>
        </p:blipFill>
        <p:spPr>
          <a:xfrm>
            <a:off x="2819400" y="4953000"/>
            <a:ext cx="2371725" cy="1584325"/>
          </a:xfrm>
        </p:spPr>
      </p:pic>
      <p:pic>
        <p:nvPicPr>
          <p:cNvPr id="5126" name="Picture 12" descr="Hispanic_family.jpg"/>
          <p:cNvPicPr>
            <a:picLocks noChangeAspect="1"/>
          </p:cNvPicPr>
          <p:nvPr/>
        </p:nvPicPr>
        <p:blipFill>
          <a:blip r:embed="rId6" cstate="print"/>
          <a:srcRect/>
          <a:stretch>
            <a:fillRect/>
          </a:stretch>
        </p:blipFill>
        <p:spPr bwMode="auto">
          <a:xfrm>
            <a:off x="838200" y="5410200"/>
            <a:ext cx="1482725" cy="982663"/>
          </a:xfrm>
          <a:prstGeom prst="rect">
            <a:avLst/>
          </a:prstGeom>
          <a:noFill/>
          <a:ln w="9525">
            <a:noFill/>
            <a:miter lim="800000"/>
            <a:headEnd/>
            <a:tailEnd/>
          </a:ln>
        </p:spPr>
      </p:pic>
      <p:pic>
        <p:nvPicPr>
          <p:cNvPr id="5127" name="Picture 13" descr="764-1.png"/>
          <p:cNvPicPr>
            <a:picLocks noChangeAspect="1"/>
          </p:cNvPicPr>
          <p:nvPr/>
        </p:nvPicPr>
        <p:blipFill>
          <a:blip r:embed="rId7" cstate="print"/>
          <a:srcRect/>
          <a:stretch>
            <a:fillRect/>
          </a:stretch>
        </p:blipFill>
        <p:spPr bwMode="auto">
          <a:xfrm>
            <a:off x="5410200" y="2362200"/>
            <a:ext cx="3289300" cy="3605213"/>
          </a:xfrm>
          <a:prstGeom prst="rect">
            <a:avLst/>
          </a:prstGeom>
          <a:noFill/>
          <a:ln w="9525">
            <a:noFill/>
            <a:miter lim="800000"/>
            <a:headEnd/>
            <a:tailEnd/>
          </a:ln>
        </p:spPr>
      </p:pic>
    </p:spTree>
    <p:extLst>
      <p:ext uri="{BB962C8B-B14F-4D97-AF65-F5344CB8AC3E}">
        <p14:creationId xmlns:p14="http://schemas.microsoft.com/office/powerpoint/2010/main" val="1552442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descr="gradient_bar"/>
          <p:cNvPicPr>
            <a:picLocks noChangeAspect="1" noChangeArrowheads="1"/>
          </p:cNvPicPr>
          <p:nvPr/>
        </p:nvPicPr>
        <p:blipFill>
          <a:blip r:embed="rId3" cstate="print"/>
          <a:srcRect/>
          <a:stretch>
            <a:fillRect/>
          </a:stretch>
        </p:blipFill>
        <p:spPr bwMode="auto">
          <a:xfrm>
            <a:off x="76200" y="1371600"/>
            <a:ext cx="9067800" cy="228600"/>
          </a:xfrm>
          <a:prstGeom prst="rect">
            <a:avLst/>
          </a:prstGeom>
          <a:noFill/>
          <a:ln w="9525">
            <a:noFill/>
            <a:miter lim="800000"/>
            <a:headEnd/>
            <a:tailEnd/>
          </a:ln>
        </p:spPr>
      </p:pic>
      <p:pic>
        <p:nvPicPr>
          <p:cNvPr id="7" name="Content Placeholder 6" descr="IMG_3319.JPG"/>
          <p:cNvPicPr>
            <a:picLocks noGrp="1" noChangeAspect="1"/>
          </p:cNvPicPr>
          <p:nvPr>
            <p:ph idx="1"/>
          </p:nvPr>
        </p:nvPicPr>
        <p:blipFill>
          <a:blip r:embed="rId4" cstate="print"/>
          <a:stretch>
            <a:fillRect/>
          </a:stretch>
        </p:blipFill>
        <p:spPr>
          <a:xfrm>
            <a:off x="381000" y="1752600"/>
            <a:ext cx="4846109" cy="3634582"/>
          </a:xfrm>
        </p:spPr>
      </p:pic>
      <p:pic>
        <p:nvPicPr>
          <p:cNvPr id="8" name="Picture 7" descr="IMG_3321.JPG"/>
          <p:cNvPicPr>
            <a:picLocks noChangeAspect="1"/>
          </p:cNvPicPr>
          <p:nvPr/>
        </p:nvPicPr>
        <p:blipFill>
          <a:blip r:embed="rId5" cstate="print"/>
          <a:stretch>
            <a:fillRect/>
          </a:stretch>
        </p:blipFill>
        <p:spPr>
          <a:xfrm>
            <a:off x="4419600" y="3581400"/>
            <a:ext cx="4114800" cy="3086100"/>
          </a:xfrm>
          <a:prstGeom prst="rect">
            <a:avLst/>
          </a:prstGeom>
        </p:spPr>
      </p:pic>
      <p:sp>
        <p:nvSpPr>
          <p:cNvPr id="6" name="Title 1"/>
          <p:cNvSpPr txBox="1">
            <a:spLocks/>
          </p:cNvSpPr>
          <p:nvPr/>
        </p:nvSpPr>
        <p:spPr bwMode="auto">
          <a:xfrm>
            <a:off x="609600" y="342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dirty="0" smtClean="0">
                <a:solidFill>
                  <a:srgbClr val="386750"/>
                </a:solidFill>
                <a:latin typeface="Arial" pitchFamily="34" charset="0"/>
                <a:cs typeface="Arial" pitchFamily="34" charset="0"/>
              </a:rPr>
              <a:t>Community Connections &amp; Partners</a:t>
            </a:r>
          </a:p>
        </p:txBody>
      </p:sp>
      <p:pic>
        <p:nvPicPr>
          <p:cNvPr id="9" name="Picture 8"/>
          <p:cNvPicPr/>
          <p:nvPr/>
        </p:nvPicPr>
        <p:blipFill>
          <a:blip r:embed="rId6" cstate="print"/>
          <a:srcRect/>
          <a:stretch>
            <a:fillRect/>
          </a:stretch>
        </p:blipFill>
        <p:spPr bwMode="auto">
          <a:xfrm>
            <a:off x="5852054" y="1676401"/>
            <a:ext cx="2057400" cy="1752599"/>
          </a:xfrm>
          <a:prstGeom prst="rect">
            <a:avLst/>
          </a:prstGeom>
          <a:noFill/>
          <a:ln w="9525" algn="in">
            <a:noFill/>
            <a:miter lim="800000"/>
            <a:headEnd/>
            <a:tailEnd/>
          </a:ln>
          <a:effectLst/>
        </p:spPr>
      </p:pic>
    </p:spTree>
    <p:extLst>
      <p:ext uri="{BB962C8B-B14F-4D97-AF65-F5344CB8AC3E}">
        <p14:creationId xmlns:p14="http://schemas.microsoft.com/office/powerpoint/2010/main" val="2839520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solidFill>
                  <a:srgbClr val="386750"/>
                </a:solidFill>
                <a:latin typeface="Arial" pitchFamily="34" charset="0"/>
                <a:cs typeface="Arial" pitchFamily="34" charset="0"/>
              </a:rPr>
              <a:t>Educational Activities</a:t>
            </a:r>
          </a:p>
        </p:txBody>
      </p:sp>
      <p:pic>
        <p:nvPicPr>
          <p:cNvPr id="6147" name="Picture 2" descr="C:\Users\acook\AppData\Local\Microsoft\Windows\Temporary Internet Files\Content.Outlook\JVS40FCC\IMG_0043 (2).jpg"/>
          <p:cNvPicPr>
            <a:picLocks noGrp="1" noChangeAspect="1" noChangeArrowheads="1"/>
          </p:cNvPicPr>
          <p:nvPr>
            <p:ph idx="1"/>
          </p:nvPr>
        </p:nvPicPr>
        <p:blipFill>
          <a:blip r:embed="rId3" cstate="print"/>
          <a:srcRect/>
          <a:stretch>
            <a:fillRect/>
          </a:stretch>
        </p:blipFill>
        <p:spPr>
          <a:xfrm>
            <a:off x="533400" y="2060575"/>
            <a:ext cx="4191000" cy="2968625"/>
          </a:xfrm>
        </p:spPr>
      </p:pic>
      <p:pic>
        <p:nvPicPr>
          <p:cNvPr id="6148" name="Picture 6" descr="gradient_bar"/>
          <p:cNvPicPr>
            <a:picLocks noChangeAspect="1" noChangeArrowheads="1"/>
          </p:cNvPicPr>
          <p:nvPr/>
        </p:nvPicPr>
        <p:blipFill>
          <a:blip r:embed="rId4" cstate="print"/>
          <a:srcRect/>
          <a:stretch>
            <a:fillRect/>
          </a:stretch>
        </p:blipFill>
        <p:spPr bwMode="auto">
          <a:xfrm>
            <a:off x="0" y="1681163"/>
            <a:ext cx="9067800" cy="228600"/>
          </a:xfrm>
          <a:prstGeom prst="rect">
            <a:avLst/>
          </a:prstGeom>
          <a:noFill/>
          <a:ln w="9525">
            <a:noFill/>
            <a:miter lim="800000"/>
            <a:headEnd/>
            <a:tailEnd/>
          </a:ln>
        </p:spPr>
      </p:pic>
      <p:pic>
        <p:nvPicPr>
          <p:cNvPr id="6149" name="Picture 5" descr="C:\Users\acook\AppData\Local\Microsoft\Windows\Temporary Internet Files\Content.Outlook\JVS40FCC\IMG_0038.jpg"/>
          <p:cNvPicPr>
            <a:picLocks noChangeAspect="1" noChangeArrowheads="1"/>
          </p:cNvPicPr>
          <p:nvPr/>
        </p:nvPicPr>
        <p:blipFill>
          <a:blip r:embed="rId5" cstate="print"/>
          <a:srcRect/>
          <a:stretch>
            <a:fillRect/>
          </a:stretch>
        </p:blipFill>
        <p:spPr bwMode="auto">
          <a:xfrm>
            <a:off x="4800600" y="3581400"/>
            <a:ext cx="4040188" cy="3028950"/>
          </a:xfrm>
          <a:prstGeom prst="rect">
            <a:avLst/>
          </a:prstGeom>
          <a:noFill/>
          <a:ln w="9525">
            <a:noFill/>
            <a:miter lim="800000"/>
            <a:headEnd/>
            <a:tailEnd/>
          </a:ln>
        </p:spPr>
      </p:pic>
    </p:spTree>
    <p:extLst>
      <p:ext uri="{BB962C8B-B14F-4D97-AF65-F5344CB8AC3E}">
        <p14:creationId xmlns:p14="http://schemas.microsoft.com/office/powerpoint/2010/main" val="1063373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fruhauf\AppData\Local\Microsoft\Windows\Temporary Internet Files\Content.IE5\YFEA30RF\MC910217191[1].wmf"/>
          <p:cNvPicPr>
            <a:picLocks noGrp="1" noChangeAspect="1" noChangeArrowheads="1"/>
          </p:cNvPicPr>
          <p:nvPr>
            <p:ph idx="4294967295"/>
          </p:nvPr>
        </p:nvPicPr>
        <p:blipFill>
          <a:blip r:embed="rId3" cstate="print"/>
          <a:srcRect/>
          <a:stretch>
            <a:fillRect/>
          </a:stretch>
        </p:blipFill>
        <p:spPr>
          <a:xfrm>
            <a:off x="7086600" y="4267200"/>
            <a:ext cx="1536700" cy="1809750"/>
          </a:xfrm>
          <a:noFill/>
        </p:spPr>
      </p:pic>
      <p:pic>
        <p:nvPicPr>
          <p:cNvPr id="7171" name="Picture 4" descr="C:\Users\cfruhauf\AppData\Local\Microsoft\Windows\Temporary Internet Files\Content.IE5\NQM9RF86\MP900442686[1].jpg"/>
          <p:cNvPicPr>
            <a:picLocks noChangeAspect="1" noChangeArrowheads="1"/>
          </p:cNvPicPr>
          <p:nvPr/>
        </p:nvPicPr>
        <p:blipFill>
          <a:blip r:embed="rId4" cstate="print"/>
          <a:srcRect/>
          <a:stretch>
            <a:fillRect/>
          </a:stretch>
        </p:blipFill>
        <p:spPr bwMode="auto">
          <a:xfrm>
            <a:off x="6400800" y="1524000"/>
            <a:ext cx="2587625" cy="1722438"/>
          </a:xfrm>
          <a:prstGeom prst="rect">
            <a:avLst/>
          </a:prstGeom>
          <a:noFill/>
          <a:ln w="9525">
            <a:noFill/>
            <a:miter lim="800000"/>
            <a:headEnd/>
            <a:tailEnd/>
          </a:ln>
        </p:spPr>
      </p:pic>
      <p:pic>
        <p:nvPicPr>
          <p:cNvPr id="7172" name="Picture 6" descr="C:\Users\cfruhauf\AppData\Local\Microsoft\Windows\Temporary Internet Files\Content.IE5\VJLZQISI\MP900401566[1].jpg"/>
          <p:cNvPicPr>
            <a:picLocks noChangeAspect="1" noChangeArrowheads="1"/>
          </p:cNvPicPr>
          <p:nvPr/>
        </p:nvPicPr>
        <p:blipFill>
          <a:blip r:embed="rId5" cstate="print"/>
          <a:srcRect/>
          <a:stretch>
            <a:fillRect/>
          </a:stretch>
        </p:blipFill>
        <p:spPr bwMode="auto">
          <a:xfrm>
            <a:off x="3733800" y="228600"/>
            <a:ext cx="2522538" cy="2522538"/>
          </a:xfrm>
          <a:prstGeom prst="rect">
            <a:avLst/>
          </a:prstGeom>
          <a:noFill/>
          <a:ln w="9525">
            <a:noFill/>
            <a:miter lim="800000"/>
            <a:headEnd/>
            <a:tailEnd/>
          </a:ln>
        </p:spPr>
      </p:pic>
      <p:pic>
        <p:nvPicPr>
          <p:cNvPr id="7173" name="Picture 7" descr="C:\Users\cfruhauf\AppData\Local\Microsoft\Windows\Temporary Internet Files\Content.IE5\PMDEQ6Q1\MC900198679[1].wmf"/>
          <p:cNvPicPr>
            <a:picLocks noChangeAspect="1" noChangeArrowheads="1"/>
          </p:cNvPicPr>
          <p:nvPr/>
        </p:nvPicPr>
        <p:blipFill>
          <a:blip r:embed="rId6" cstate="print"/>
          <a:srcRect/>
          <a:stretch>
            <a:fillRect/>
          </a:stretch>
        </p:blipFill>
        <p:spPr bwMode="auto">
          <a:xfrm>
            <a:off x="4114800" y="4724400"/>
            <a:ext cx="2417763" cy="1878013"/>
          </a:xfrm>
          <a:prstGeom prst="rect">
            <a:avLst/>
          </a:prstGeom>
          <a:noFill/>
          <a:ln w="9525">
            <a:noFill/>
            <a:miter lim="800000"/>
            <a:headEnd/>
            <a:tailEnd/>
          </a:ln>
        </p:spPr>
      </p:pic>
      <p:pic>
        <p:nvPicPr>
          <p:cNvPr id="7174" name="Picture 8" descr="C:\Users\cfruhauf\AppData\Local\Microsoft\Windows\Temporary Internet Files\Content.IE5\VJLZQISI\MP900439284[1].jpg"/>
          <p:cNvPicPr>
            <a:picLocks noChangeAspect="1" noChangeArrowheads="1"/>
          </p:cNvPicPr>
          <p:nvPr/>
        </p:nvPicPr>
        <p:blipFill>
          <a:blip r:embed="rId7" cstate="print"/>
          <a:srcRect/>
          <a:stretch>
            <a:fillRect/>
          </a:stretch>
        </p:blipFill>
        <p:spPr bwMode="auto">
          <a:xfrm>
            <a:off x="304800" y="3581400"/>
            <a:ext cx="2971800" cy="1981200"/>
          </a:xfrm>
          <a:prstGeom prst="rect">
            <a:avLst/>
          </a:prstGeom>
          <a:noFill/>
          <a:ln w="9525">
            <a:noFill/>
            <a:miter lim="800000"/>
            <a:headEnd/>
            <a:tailEnd/>
          </a:ln>
        </p:spPr>
      </p:pic>
      <p:pic>
        <p:nvPicPr>
          <p:cNvPr id="7175" name="Picture 9" descr="C:\Users\cfruhauf\AppData\Local\Microsoft\Windows\Temporary Internet Files\Content.IE5\YFEA30RF\MP900398749[1].jpg"/>
          <p:cNvPicPr>
            <a:picLocks noChangeAspect="1" noChangeArrowheads="1"/>
          </p:cNvPicPr>
          <p:nvPr/>
        </p:nvPicPr>
        <p:blipFill>
          <a:blip r:embed="rId8" cstate="print"/>
          <a:srcRect/>
          <a:stretch>
            <a:fillRect/>
          </a:stretch>
        </p:blipFill>
        <p:spPr bwMode="auto">
          <a:xfrm>
            <a:off x="457200" y="533400"/>
            <a:ext cx="3048000" cy="2176463"/>
          </a:xfrm>
          <a:prstGeom prst="rect">
            <a:avLst/>
          </a:prstGeom>
          <a:noFill/>
          <a:ln w="9525">
            <a:noFill/>
            <a:miter lim="800000"/>
            <a:headEnd/>
            <a:tailEnd/>
          </a:ln>
        </p:spPr>
      </p:pic>
      <p:sp>
        <p:nvSpPr>
          <p:cNvPr id="7176" name="TextBox 14"/>
          <p:cNvSpPr txBox="1">
            <a:spLocks noChangeArrowheads="1"/>
          </p:cNvSpPr>
          <p:nvPr/>
        </p:nvSpPr>
        <p:spPr bwMode="auto">
          <a:xfrm>
            <a:off x="3733800" y="3276600"/>
            <a:ext cx="2514600" cy="1077913"/>
          </a:xfrm>
          <a:prstGeom prst="rect">
            <a:avLst/>
          </a:prstGeom>
          <a:noFill/>
          <a:ln w="9525">
            <a:noFill/>
            <a:miter lim="800000"/>
            <a:headEnd/>
            <a:tailEnd/>
          </a:ln>
        </p:spPr>
        <p:txBody>
          <a:bodyPr>
            <a:spAutoFit/>
          </a:bodyPr>
          <a:lstStyle/>
          <a:p>
            <a:pPr algn="ctr" fontAlgn="base">
              <a:spcBef>
                <a:spcPct val="0"/>
              </a:spcBef>
              <a:spcAft>
                <a:spcPct val="0"/>
              </a:spcAft>
            </a:pPr>
            <a:r>
              <a:rPr lang="en-US" sz="3200">
                <a:solidFill>
                  <a:prstClr val="black"/>
                </a:solidFill>
                <a:latin typeface="Arial" pitchFamily="34" charset="0"/>
                <a:cs typeface="Arial" pitchFamily="34" charset="0"/>
              </a:rPr>
              <a:t>Insights &amp; Challenges</a:t>
            </a:r>
          </a:p>
        </p:txBody>
      </p:sp>
      <p:sp>
        <p:nvSpPr>
          <p:cNvPr id="7177" name="TextBox 15"/>
          <p:cNvSpPr txBox="1">
            <a:spLocks noChangeArrowheads="1"/>
          </p:cNvSpPr>
          <p:nvPr/>
        </p:nvSpPr>
        <p:spPr bwMode="auto">
          <a:xfrm>
            <a:off x="838200" y="2743200"/>
            <a:ext cx="2362200" cy="381000"/>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black"/>
                </a:solidFill>
                <a:latin typeface="Arial" pitchFamily="34" charset="0"/>
                <a:cs typeface="Arial" pitchFamily="34" charset="0"/>
              </a:rPr>
              <a:t>Community Support</a:t>
            </a:r>
          </a:p>
        </p:txBody>
      </p:sp>
      <p:sp>
        <p:nvSpPr>
          <p:cNvPr id="7178" name="TextBox 16"/>
          <p:cNvSpPr txBox="1">
            <a:spLocks noChangeArrowheads="1"/>
          </p:cNvSpPr>
          <p:nvPr/>
        </p:nvSpPr>
        <p:spPr bwMode="auto">
          <a:xfrm>
            <a:off x="6400800" y="457200"/>
            <a:ext cx="1447800" cy="646113"/>
          </a:xfrm>
          <a:prstGeom prst="rect">
            <a:avLst/>
          </a:prstGeom>
          <a:noFill/>
          <a:ln w="9525">
            <a:noFill/>
            <a:miter lim="800000"/>
            <a:headEnd/>
            <a:tailEnd/>
          </a:ln>
        </p:spPr>
        <p:txBody>
          <a:bodyPr>
            <a:spAutoFit/>
          </a:bodyPr>
          <a:lstStyle/>
          <a:p>
            <a:pPr algn="ctr" fontAlgn="base">
              <a:spcBef>
                <a:spcPct val="0"/>
              </a:spcBef>
              <a:spcAft>
                <a:spcPct val="0"/>
              </a:spcAft>
            </a:pPr>
            <a:r>
              <a:rPr lang="en-US">
                <a:solidFill>
                  <a:prstClr val="black"/>
                </a:solidFill>
                <a:latin typeface="Arial" pitchFamily="34" charset="0"/>
                <a:cs typeface="Arial" pitchFamily="34" charset="0"/>
              </a:rPr>
              <a:t>Relationship Building</a:t>
            </a:r>
          </a:p>
        </p:txBody>
      </p:sp>
      <p:sp>
        <p:nvSpPr>
          <p:cNvPr id="7179" name="TextBox 17"/>
          <p:cNvSpPr txBox="1">
            <a:spLocks noChangeArrowheads="1"/>
          </p:cNvSpPr>
          <p:nvPr/>
        </p:nvSpPr>
        <p:spPr bwMode="auto">
          <a:xfrm>
            <a:off x="7010400" y="3352800"/>
            <a:ext cx="152400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black"/>
                </a:solidFill>
                <a:latin typeface="Arial" pitchFamily="34" charset="0"/>
                <a:cs typeface="Arial" pitchFamily="34" charset="0"/>
              </a:rPr>
              <a:t>Flexibility</a:t>
            </a:r>
          </a:p>
        </p:txBody>
      </p:sp>
      <p:sp>
        <p:nvSpPr>
          <p:cNvPr id="7180" name="TextBox 18"/>
          <p:cNvSpPr txBox="1">
            <a:spLocks noChangeArrowheads="1"/>
          </p:cNvSpPr>
          <p:nvPr/>
        </p:nvSpPr>
        <p:spPr bwMode="auto">
          <a:xfrm>
            <a:off x="7467600" y="6172200"/>
            <a:ext cx="129540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black"/>
                </a:solidFill>
                <a:latin typeface="Arial" pitchFamily="34" charset="0"/>
                <a:cs typeface="Arial" pitchFamily="34" charset="0"/>
              </a:rPr>
              <a:t>Time</a:t>
            </a:r>
          </a:p>
        </p:txBody>
      </p:sp>
      <p:sp>
        <p:nvSpPr>
          <p:cNvPr id="7181" name="TextBox 19"/>
          <p:cNvSpPr txBox="1">
            <a:spLocks noChangeArrowheads="1"/>
          </p:cNvSpPr>
          <p:nvPr/>
        </p:nvSpPr>
        <p:spPr bwMode="auto">
          <a:xfrm>
            <a:off x="3124200" y="5638800"/>
            <a:ext cx="1143000" cy="646113"/>
          </a:xfrm>
          <a:prstGeom prst="rect">
            <a:avLst/>
          </a:prstGeom>
          <a:noFill/>
          <a:ln w="9525">
            <a:noFill/>
            <a:miter lim="800000"/>
            <a:headEnd/>
            <a:tailEnd/>
          </a:ln>
        </p:spPr>
        <p:txBody>
          <a:bodyPr>
            <a:spAutoFit/>
          </a:bodyPr>
          <a:lstStyle/>
          <a:p>
            <a:pPr algn="ctr" fontAlgn="base">
              <a:spcBef>
                <a:spcPct val="0"/>
              </a:spcBef>
              <a:spcAft>
                <a:spcPct val="0"/>
              </a:spcAft>
            </a:pPr>
            <a:r>
              <a:rPr lang="en-US">
                <a:solidFill>
                  <a:prstClr val="black"/>
                </a:solidFill>
                <a:latin typeface="Arial" pitchFamily="34" charset="0"/>
                <a:cs typeface="Arial" pitchFamily="34" charset="0"/>
              </a:rPr>
              <a:t>Road Blocks</a:t>
            </a:r>
          </a:p>
        </p:txBody>
      </p:sp>
      <p:sp>
        <p:nvSpPr>
          <p:cNvPr id="7182" name="TextBox 20"/>
          <p:cNvSpPr txBox="1">
            <a:spLocks noChangeArrowheads="1"/>
          </p:cNvSpPr>
          <p:nvPr/>
        </p:nvSpPr>
        <p:spPr bwMode="auto">
          <a:xfrm>
            <a:off x="685800" y="5562600"/>
            <a:ext cx="198120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black"/>
                </a:solidFill>
                <a:latin typeface="Arial" pitchFamily="34" charset="0"/>
                <a:cs typeface="Arial" pitchFamily="34" charset="0"/>
              </a:rPr>
              <a:t>Risks &amp; Liability</a:t>
            </a:r>
          </a:p>
        </p:txBody>
      </p:sp>
    </p:spTree>
    <p:extLst>
      <p:ext uri="{BB962C8B-B14F-4D97-AF65-F5344CB8AC3E}">
        <p14:creationId xmlns:p14="http://schemas.microsoft.com/office/powerpoint/2010/main" val="3756940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51037"/>
            <a:ext cx="8731770" cy="4906963"/>
          </a:xfrm>
        </p:spPr>
        <p:txBody>
          <a:bodyPr>
            <a:normAutofit/>
          </a:bodyPr>
          <a:lstStyle/>
          <a:p>
            <a:pPr marL="677863" indent="-677863">
              <a:spcBef>
                <a:spcPct val="75000"/>
              </a:spcBef>
              <a:buNone/>
            </a:pPr>
            <a:r>
              <a:rPr lang="en-US" sz="1600" dirty="0" smtClean="0"/>
              <a:t>Funding Sources:</a:t>
            </a:r>
          </a:p>
          <a:p>
            <a:pPr marL="677863" indent="-677863">
              <a:spcBef>
                <a:spcPct val="75000"/>
              </a:spcBef>
              <a:buNone/>
            </a:pPr>
            <a:endParaRPr lang="en-US" sz="1600" dirty="0" smtClean="0"/>
          </a:p>
          <a:p>
            <a:pPr marL="677863" indent="-677863">
              <a:spcBef>
                <a:spcPct val="75000"/>
              </a:spcBef>
              <a:buNone/>
            </a:pPr>
            <a:endParaRPr lang="en-US" sz="1600" dirty="0" smtClean="0"/>
          </a:p>
          <a:p>
            <a:pPr marL="677863" indent="-677863">
              <a:spcBef>
                <a:spcPct val="75000"/>
              </a:spcBef>
              <a:buNone/>
            </a:pPr>
            <a:endParaRPr lang="en-US" sz="1600" dirty="0" smtClean="0"/>
          </a:p>
          <a:p>
            <a:pPr marL="677863" indent="-677863">
              <a:spcBef>
                <a:spcPct val="75000"/>
              </a:spcBef>
              <a:buNone/>
            </a:pPr>
            <a:r>
              <a:rPr lang="en-US" sz="1600" dirty="0" smtClean="0"/>
              <a:t>Collaborators:</a:t>
            </a:r>
          </a:p>
          <a:p>
            <a:pPr marL="1135063" lvl="1" indent="-677863">
              <a:spcBef>
                <a:spcPct val="75000"/>
              </a:spcBef>
              <a:buNone/>
            </a:pPr>
            <a:r>
              <a:rPr lang="en-US" sz="1600" dirty="0" smtClean="0"/>
              <a:t>Ann Bruce, Ph.D.,  &amp; Kim Bundy-Fazioli, Ph.D., Colorado State University</a:t>
            </a:r>
          </a:p>
          <a:p>
            <a:pPr marL="1135063" lvl="1" indent="-677863">
              <a:spcBef>
                <a:spcPct val="75000"/>
              </a:spcBef>
              <a:buNone/>
            </a:pPr>
            <a:r>
              <a:rPr lang="en-US" sz="1600" dirty="0" smtClean="0"/>
              <a:t>Larimer County Grandparents</a:t>
            </a:r>
          </a:p>
          <a:p>
            <a:pPr marL="1135063" lvl="1" indent="-677863">
              <a:spcBef>
                <a:spcPct val="75000"/>
              </a:spcBef>
              <a:buNone/>
            </a:pPr>
            <a:r>
              <a:rPr lang="en-US" sz="1600" dirty="0" smtClean="0"/>
              <a:t>Larimer County Alliance for Grandfamily Partners &amp; Affiliates</a:t>
            </a:r>
          </a:p>
          <a:p>
            <a:pPr marL="677863" indent="-677863">
              <a:spcBef>
                <a:spcPct val="75000"/>
              </a:spcBef>
              <a:buNone/>
            </a:pPr>
            <a:r>
              <a:rPr lang="en-US" sz="1600" dirty="0" smtClean="0"/>
              <a:t> </a:t>
            </a:r>
            <a:endParaRPr lang="en-US" sz="1600" dirty="0"/>
          </a:p>
        </p:txBody>
      </p:sp>
      <p:pic>
        <p:nvPicPr>
          <p:cNvPr id="5" name="Picture 10" descr="askanexpert-gr.jpg"/>
          <p:cNvPicPr>
            <a:picLocks noChangeAspect="1"/>
          </p:cNvPicPr>
          <p:nvPr/>
        </p:nvPicPr>
        <p:blipFill>
          <a:blip r:embed="rId3" cstate="print"/>
          <a:srcRect/>
          <a:stretch>
            <a:fillRect/>
          </a:stretch>
        </p:blipFill>
        <p:spPr bwMode="auto">
          <a:xfrm>
            <a:off x="3124200" y="3124200"/>
            <a:ext cx="1524000" cy="668867"/>
          </a:xfrm>
          <a:prstGeom prst="rect">
            <a:avLst/>
          </a:prstGeom>
          <a:noFill/>
          <a:ln w="9525">
            <a:noFill/>
            <a:miter lim="800000"/>
            <a:headEnd/>
            <a:tailEnd/>
          </a:ln>
        </p:spPr>
      </p:pic>
      <p:pic>
        <p:nvPicPr>
          <p:cNvPr id="6" name="Picture 3" descr="C:\Users\cfruhauf\AppData\Local\Microsoft\Windows\Temporary Internet Files\Content.Outlook\ITLR5I51\AHS_Konly.jpg"/>
          <p:cNvPicPr>
            <a:picLocks noChangeAspect="1" noChangeArrowheads="1"/>
          </p:cNvPicPr>
          <p:nvPr/>
        </p:nvPicPr>
        <p:blipFill>
          <a:blip r:embed="rId4" cstate="print"/>
          <a:srcRect/>
          <a:stretch>
            <a:fillRect/>
          </a:stretch>
        </p:blipFill>
        <p:spPr bwMode="auto">
          <a:xfrm>
            <a:off x="2438400" y="1981200"/>
            <a:ext cx="1600200" cy="780867"/>
          </a:xfrm>
          <a:prstGeom prst="rect">
            <a:avLst/>
          </a:prstGeom>
          <a:noFill/>
          <a:ln w="9525">
            <a:noFill/>
            <a:miter lim="800000"/>
            <a:headEnd/>
            <a:tailEnd/>
          </a:ln>
        </p:spPr>
      </p:pic>
      <p:pic>
        <p:nvPicPr>
          <p:cNvPr id="7" name="Picture 4" descr="CSU ext-ctr- Green"/>
          <p:cNvPicPr>
            <a:picLocks noChangeAspect="1" noChangeArrowheads="1"/>
          </p:cNvPicPr>
          <p:nvPr/>
        </p:nvPicPr>
        <p:blipFill>
          <a:blip r:embed="rId5" cstate="print"/>
          <a:srcRect/>
          <a:stretch>
            <a:fillRect/>
          </a:stretch>
        </p:blipFill>
        <p:spPr bwMode="auto">
          <a:xfrm>
            <a:off x="6324600" y="1952378"/>
            <a:ext cx="1053593" cy="826525"/>
          </a:xfrm>
          <a:prstGeom prst="rect">
            <a:avLst/>
          </a:prstGeom>
          <a:noFill/>
          <a:ln w="9525">
            <a:noFill/>
            <a:miter lim="800000"/>
            <a:headEnd/>
            <a:tailEnd/>
          </a:ln>
        </p:spPr>
      </p:pic>
      <p:pic>
        <p:nvPicPr>
          <p:cNvPr id="8" name="Picture 7" descr="TILT button100.gif"/>
          <p:cNvPicPr>
            <a:picLocks noChangeAspect="1"/>
          </p:cNvPicPr>
          <p:nvPr/>
        </p:nvPicPr>
        <p:blipFill>
          <a:blip r:embed="rId6" cstate="print"/>
          <a:srcRect/>
          <a:stretch>
            <a:fillRect/>
          </a:stretch>
        </p:blipFill>
        <p:spPr bwMode="auto">
          <a:xfrm>
            <a:off x="4800600" y="1905000"/>
            <a:ext cx="838200" cy="829818"/>
          </a:xfrm>
          <a:prstGeom prst="rect">
            <a:avLst/>
          </a:prstGeom>
          <a:noFill/>
          <a:ln w="9525">
            <a:noFill/>
            <a:miter lim="800000"/>
            <a:headEnd/>
            <a:tailEnd/>
          </a:ln>
        </p:spPr>
      </p:pic>
      <p:pic>
        <p:nvPicPr>
          <p:cNvPr id="1026" name="Picture 2" descr="L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2895600"/>
            <a:ext cx="1219200" cy="6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ohemian Foundation Trademark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3048000"/>
            <a:ext cx="1429647" cy="7290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1" name="Picture 10"/>
          <p:cNvPicPr/>
          <p:nvPr/>
        </p:nvPicPr>
        <p:blipFill>
          <a:blip r:embed="rId9" cstate="print"/>
          <a:srcRect/>
          <a:stretch>
            <a:fillRect/>
          </a:stretch>
        </p:blipFill>
        <p:spPr bwMode="auto">
          <a:xfrm>
            <a:off x="5867400" y="4876800"/>
            <a:ext cx="2057400" cy="1752599"/>
          </a:xfrm>
          <a:prstGeom prst="rect">
            <a:avLst/>
          </a:prstGeom>
          <a:noFill/>
          <a:ln w="9525" algn="in">
            <a:noFill/>
            <a:miter lim="800000"/>
            <a:headEnd/>
            <a:tailEnd/>
          </a:ln>
          <a:effectLst/>
        </p:spPr>
      </p:pic>
      <p:pic>
        <p:nvPicPr>
          <p:cNvPr id="12" name="Picture 6" descr="gradient_bar"/>
          <p:cNvPicPr>
            <a:picLocks noChangeAspect="1" noChangeArrowheads="1"/>
          </p:cNvPicPr>
          <p:nvPr/>
        </p:nvPicPr>
        <p:blipFill>
          <a:blip r:embed="rId10" cstate="print"/>
          <a:srcRect/>
          <a:stretch>
            <a:fillRect/>
          </a:stretch>
        </p:blipFill>
        <p:spPr bwMode="auto">
          <a:xfrm>
            <a:off x="76200" y="1295400"/>
            <a:ext cx="9067800" cy="228600"/>
          </a:xfrm>
          <a:prstGeom prst="rect">
            <a:avLst/>
          </a:prstGeom>
          <a:noFill/>
          <a:ln w="9525">
            <a:noFill/>
            <a:miter lim="800000"/>
            <a:headEnd/>
            <a:tailEnd/>
          </a:ln>
        </p:spPr>
      </p:pic>
      <p:sp>
        <p:nvSpPr>
          <p:cNvPr id="14" name="Title 1"/>
          <p:cNvSpPr>
            <a:spLocks noGrp="1"/>
          </p:cNvSpPr>
          <p:nvPr>
            <p:ph type="title"/>
          </p:nvPr>
        </p:nvSpPr>
        <p:spPr>
          <a:xfrm>
            <a:off x="457200" y="152400"/>
            <a:ext cx="8229600" cy="1143000"/>
          </a:xfrm>
        </p:spPr>
        <p:txBody>
          <a:bodyPr/>
          <a:lstStyle/>
          <a:p>
            <a:pPr eaLnBrk="1" hangingPunct="1"/>
            <a:r>
              <a:rPr lang="en-US" dirty="0" smtClean="0">
                <a:solidFill>
                  <a:srgbClr val="386750"/>
                </a:solidFill>
                <a:latin typeface="Arial" pitchFamily="34" charset="0"/>
                <a:cs typeface="Arial" pitchFamily="34" charset="0"/>
              </a:rPr>
              <a:t>Acknowledgements</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0400" y="2956243"/>
            <a:ext cx="1524000" cy="1524000"/>
          </a:xfrm>
          <a:prstGeom prst="rect">
            <a:avLst/>
          </a:prstGeom>
        </p:spPr>
      </p:pic>
    </p:spTree>
    <p:extLst>
      <p:ext uri="{BB962C8B-B14F-4D97-AF65-F5344CB8AC3E}">
        <p14:creationId xmlns:p14="http://schemas.microsoft.com/office/powerpoint/2010/main" val="1734402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8" descr="flag_straight"/>
          <p:cNvPicPr>
            <a:picLocks noChangeAspect="1" noChangeArrowheads="1"/>
          </p:cNvPicPr>
          <p:nvPr/>
        </p:nvPicPr>
        <p:blipFill>
          <a:blip r:embed="rId3" cstate="print"/>
          <a:srcRect/>
          <a:stretch>
            <a:fillRect/>
          </a:stretch>
        </p:blipFill>
        <p:spPr bwMode="auto">
          <a:xfrm>
            <a:off x="0" y="623888"/>
            <a:ext cx="9144000" cy="6234112"/>
          </a:xfrm>
          <a:prstGeom prst="rect">
            <a:avLst/>
          </a:prstGeom>
          <a:noFill/>
          <a:ln w="9525">
            <a:noFill/>
            <a:miter lim="800000"/>
            <a:headEnd/>
            <a:tailEnd/>
          </a:ln>
        </p:spPr>
      </p:pic>
      <p:sp>
        <p:nvSpPr>
          <p:cNvPr id="8195" name="TextBox 12"/>
          <p:cNvSpPr txBox="1">
            <a:spLocks noChangeArrowheads="1"/>
          </p:cNvSpPr>
          <p:nvPr/>
        </p:nvSpPr>
        <p:spPr bwMode="auto">
          <a:xfrm>
            <a:off x="762000" y="3733800"/>
            <a:ext cx="7966075" cy="2790671"/>
          </a:xfrm>
          <a:prstGeom prst="rect">
            <a:avLst/>
          </a:prstGeom>
          <a:noFill/>
          <a:ln w="9525">
            <a:noFill/>
            <a:miter lim="800000"/>
            <a:headEnd/>
            <a:tailEnd/>
          </a:ln>
        </p:spPr>
        <p:txBody>
          <a:bodyPr lIns="81450" tIns="40721" rIns="81450" bIns="40721">
            <a:spAutoFit/>
          </a:bodyPr>
          <a:lstStyle/>
          <a:p>
            <a:pPr algn="ctr" fontAlgn="base">
              <a:spcBef>
                <a:spcPct val="0"/>
              </a:spcBef>
              <a:spcAft>
                <a:spcPct val="0"/>
              </a:spcAft>
            </a:pPr>
            <a:r>
              <a:rPr lang="en-US" sz="1600" i="1" dirty="0" smtClean="0">
                <a:solidFill>
                  <a:prstClr val="black"/>
                </a:solidFill>
                <a:latin typeface="Arial" pitchFamily="34" charset="0"/>
                <a:cs typeface="Arial" pitchFamily="34" charset="0"/>
              </a:rPr>
              <a:t>Linking Undergraduate Students with Grandfamilies to </a:t>
            </a:r>
          </a:p>
          <a:p>
            <a:pPr algn="ctr" fontAlgn="base">
              <a:spcBef>
                <a:spcPct val="0"/>
              </a:spcBef>
              <a:spcAft>
                <a:spcPct val="0"/>
              </a:spcAft>
            </a:pPr>
            <a:r>
              <a:rPr lang="en-US" sz="1600" i="1" dirty="0" smtClean="0">
                <a:solidFill>
                  <a:prstClr val="black"/>
                </a:solidFill>
                <a:latin typeface="Arial" pitchFamily="34" charset="0"/>
                <a:cs typeface="Arial" pitchFamily="34" charset="0"/>
              </a:rPr>
              <a:t>Support Intergenerational Relationships</a:t>
            </a: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Christine A. Fruhauf, Ph.D. </a:t>
            </a: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Associate Professor and </a:t>
            </a:r>
            <a:r>
              <a:rPr lang="en-US" sz="1600" dirty="0" smtClean="0">
                <a:solidFill>
                  <a:prstClr val="black"/>
                </a:solidFill>
                <a:latin typeface="Arial" pitchFamily="34" charset="0"/>
                <a:cs typeface="Arial" pitchFamily="34" charset="0"/>
              </a:rPr>
              <a:t>Director, HDFS Extension</a:t>
            </a:r>
          </a:p>
          <a:p>
            <a:pPr algn="ctr" fontAlgn="base">
              <a:spcBef>
                <a:spcPct val="0"/>
              </a:spcBef>
              <a:spcAft>
                <a:spcPct val="0"/>
              </a:spcAft>
              <a:buFont typeface="Arial" pitchFamily="34" charset="0"/>
              <a:buNone/>
            </a:pPr>
            <a:r>
              <a:rPr lang="en-US" sz="1600" dirty="0" smtClean="0">
                <a:solidFill>
                  <a:prstClr val="black"/>
                </a:solidFill>
                <a:latin typeface="Arial" pitchFamily="34" charset="0"/>
                <a:cs typeface="Arial" pitchFamily="34" charset="0"/>
              </a:rPr>
              <a:t>Coordinator</a:t>
            </a:r>
            <a:r>
              <a:rPr lang="en-US" sz="1600" dirty="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Gerontology </a:t>
            </a:r>
            <a:r>
              <a:rPr lang="en-US" sz="1600" dirty="0">
                <a:solidFill>
                  <a:prstClr val="black"/>
                </a:solidFill>
                <a:latin typeface="Arial" pitchFamily="34" charset="0"/>
                <a:cs typeface="Arial" pitchFamily="34" charset="0"/>
              </a:rPr>
              <a:t>Interdisciplinary Minor</a:t>
            </a: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Colorado State University</a:t>
            </a:r>
          </a:p>
          <a:p>
            <a:pPr algn="ctr" fontAlgn="base">
              <a:spcBef>
                <a:spcPct val="0"/>
              </a:spcBef>
              <a:spcAft>
                <a:spcPct val="0"/>
              </a:spcAft>
              <a:buFont typeface="Arial" pitchFamily="34" charset="0"/>
              <a:buNone/>
            </a:pPr>
            <a:endParaRPr lang="en-US" sz="1600" dirty="0">
              <a:solidFill>
                <a:prstClr val="black"/>
              </a:solidFill>
              <a:latin typeface="Arial" pitchFamily="34" charset="0"/>
              <a:cs typeface="Arial" pitchFamily="34" charset="0"/>
            </a:endParaRPr>
          </a:p>
          <a:p>
            <a:pPr algn="ctr" fontAlgn="base">
              <a:spcBef>
                <a:spcPct val="0"/>
              </a:spcBef>
              <a:spcAft>
                <a:spcPct val="0"/>
              </a:spcAft>
              <a:buFont typeface="Arial" pitchFamily="34" charset="0"/>
              <a:buNone/>
            </a:pPr>
            <a:r>
              <a:rPr lang="en-US" sz="1600" dirty="0">
                <a:solidFill>
                  <a:prstClr val="black"/>
                </a:solidFill>
                <a:latin typeface="Arial" pitchFamily="34" charset="0"/>
                <a:cs typeface="Arial" pitchFamily="34" charset="0"/>
              </a:rPr>
              <a:t>Paper Presentation at the </a:t>
            </a:r>
            <a:r>
              <a:rPr lang="en-US" sz="1600" dirty="0" smtClean="0">
                <a:solidFill>
                  <a:prstClr val="black"/>
                </a:solidFill>
                <a:latin typeface="Arial" pitchFamily="34" charset="0"/>
                <a:cs typeface="Arial" pitchFamily="34" charset="0"/>
              </a:rPr>
              <a:t>40th </a:t>
            </a:r>
            <a:r>
              <a:rPr lang="en-US" sz="1600" dirty="0">
                <a:solidFill>
                  <a:prstClr val="black"/>
                </a:solidFill>
                <a:latin typeface="Arial" pitchFamily="34" charset="0"/>
                <a:cs typeface="Arial" pitchFamily="34" charset="0"/>
              </a:rPr>
              <a:t>Annual Meeting &amp; Educational Leadership Conference of the Association for Gerontology in Higher Education</a:t>
            </a:r>
          </a:p>
          <a:p>
            <a:pPr algn="ctr" fontAlgn="base">
              <a:spcBef>
                <a:spcPct val="0"/>
              </a:spcBef>
              <a:spcAft>
                <a:spcPct val="0"/>
              </a:spcAft>
              <a:buFont typeface="Arial" pitchFamily="34" charset="0"/>
              <a:buNone/>
            </a:pPr>
            <a:r>
              <a:rPr lang="en-US" sz="1600" dirty="0" smtClean="0">
                <a:solidFill>
                  <a:prstClr val="black"/>
                </a:solidFill>
                <a:latin typeface="Arial" pitchFamily="34" charset="0"/>
                <a:cs typeface="Arial" pitchFamily="34" charset="0"/>
              </a:rPr>
              <a:t>March </a:t>
            </a:r>
            <a:r>
              <a:rPr lang="en-US" sz="1600" dirty="0">
                <a:solidFill>
                  <a:prstClr val="black"/>
                </a:solidFill>
                <a:latin typeface="Arial" pitchFamily="34" charset="0"/>
                <a:cs typeface="Arial" pitchFamily="34" charset="0"/>
              </a:rPr>
              <a:t>2</a:t>
            </a:r>
            <a:r>
              <a:rPr lang="en-US" sz="1600" dirty="0" smtClean="0">
                <a:solidFill>
                  <a:prstClr val="black"/>
                </a:solidFill>
                <a:latin typeface="Arial" pitchFamily="34" charset="0"/>
                <a:cs typeface="Arial" pitchFamily="34" charset="0"/>
              </a:rPr>
              <a:t>, 2014 </a:t>
            </a:r>
            <a:r>
              <a:rPr lang="en-US" sz="1600" dirty="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Denver, CO </a:t>
            </a:r>
            <a:endParaRPr lang="en-US" sz="1600" dirty="0">
              <a:solidFill>
                <a:srgbClr val="386750"/>
              </a:solidFill>
              <a:latin typeface="Arial" pitchFamily="34" charset="0"/>
              <a:cs typeface="Arial" pitchFamily="34" charset="0"/>
            </a:endParaRPr>
          </a:p>
        </p:txBody>
      </p:sp>
      <p:sp>
        <p:nvSpPr>
          <p:cNvPr id="8196" name="TextBox 3"/>
          <p:cNvSpPr txBox="1">
            <a:spLocks noChangeArrowheads="1"/>
          </p:cNvSpPr>
          <p:nvPr/>
        </p:nvSpPr>
        <p:spPr bwMode="auto">
          <a:xfrm>
            <a:off x="1981200" y="2819400"/>
            <a:ext cx="5791200" cy="646113"/>
          </a:xfrm>
          <a:prstGeom prst="rect">
            <a:avLst/>
          </a:prstGeom>
          <a:noFill/>
          <a:ln w="9525">
            <a:noFill/>
            <a:miter lim="800000"/>
            <a:headEnd/>
            <a:tailEnd/>
          </a:ln>
        </p:spPr>
        <p:txBody>
          <a:bodyPr>
            <a:spAutoFit/>
          </a:bodyPr>
          <a:lstStyle/>
          <a:p>
            <a:pPr fontAlgn="base">
              <a:spcBef>
                <a:spcPct val="0"/>
              </a:spcBef>
              <a:spcAft>
                <a:spcPct val="0"/>
              </a:spcAft>
            </a:pPr>
            <a:r>
              <a:rPr lang="en-US" sz="3600">
                <a:solidFill>
                  <a:prstClr val="black"/>
                </a:solidFill>
                <a:latin typeface="Arial" pitchFamily="34" charset="0"/>
                <a:cs typeface="Arial" pitchFamily="34" charset="0"/>
              </a:rPr>
              <a:t>Questions &amp; Comments</a:t>
            </a:r>
          </a:p>
        </p:txBody>
      </p:sp>
    </p:spTree>
    <p:extLst>
      <p:ext uri="{BB962C8B-B14F-4D97-AF65-F5344CB8AC3E}">
        <p14:creationId xmlns:p14="http://schemas.microsoft.com/office/powerpoint/2010/main" val="391344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663" y="119063"/>
            <a:ext cx="6908800" cy="838200"/>
          </a:xfrm>
        </p:spPr>
        <p:txBody>
          <a:bodyPr/>
          <a:lstStyle/>
          <a:p>
            <a:pPr algn="ctr" eaLnBrk="1" fontAlgn="auto" hangingPunct="1">
              <a:spcAft>
                <a:spcPts val="0"/>
              </a:spcAft>
              <a:defRPr/>
            </a:pPr>
            <a:r>
              <a:rPr lang="en-US" dirty="0">
                <a:solidFill>
                  <a:schemeClr val="tx1"/>
                </a:solidFill>
              </a:rPr>
              <a:t>    </a:t>
            </a:r>
            <a:r>
              <a:rPr lang="en-US" b="1" dirty="0">
                <a:solidFill>
                  <a:schemeClr val="tx1"/>
                </a:solidFill>
              </a:rPr>
              <a:t>Lasell College</a:t>
            </a:r>
          </a:p>
        </p:txBody>
      </p:sp>
      <p:sp>
        <p:nvSpPr>
          <p:cNvPr id="7171" name="Rectangle 3"/>
          <p:cNvSpPr>
            <a:spLocks noGrp="1" noChangeArrowheads="1"/>
          </p:cNvSpPr>
          <p:nvPr>
            <p:ph type="body" idx="1"/>
          </p:nvPr>
        </p:nvSpPr>
        <p:spPr>
          <a:xfrm>
            <a:off x="304800" y="1153886"/>
            <a:ext cx="5791200" cy="2133600"/>
          </a:xfrm>
        </p:spPr>
        <p:txBody>
          <a:bodyPr rtlCol="0">
            <a:normAutofit/>
          </a:bodyPr>
          <a:lstStyle/>
          <a:p>
            <a:pPr eaLnBrk="1" fontAlgn="auto" hangingPunct="1">
              <a:lnSpc>
                <a:spcPct val="90000"/>
              </a:lnSpc>
              <a:buFont typeface="Wingdings" pitchFamily="2" charset="2"/>
              <a:buChar char="v"/>
              <a:defRPr/>
            </a:pPr>
            <a:r>
              <a:rPr lang="en-US" b="0" dirty="0">
                <a:latin typeface="Tahoma" pitchFamily="34" charset="0"/>
              </a:rPr>
              <a:t>F</a:t>
            </a:r>
            <a:r>
              <a:rPr lang="en-US" b="0" dirty="0" smtClean="0">
                <a:latin typeface="Tahoma" pitchFamily="34" charset="0"/>
              </a:rPr>
              <a:t>ounded </a:t>
            </a:r>
            <a:r>
              <a:rPr lang="en-US" b="0" dirty="0">
                <a:latin typeface="Tahoma" pitchFamily="34" charset="0"/>
              </a:rPr>
              <a:t>in </a:t>
            </a:r>
            <a:r>
              <a:rPr lang="en-US" b="0" dirty="0" smtClean="0">
                <a:latin typeface="Tahoma" pitchFamily="34" charset="0"/>
              </a:rPr>
              <a:t>1851, Newton, Massachusetts</a:t>
            </a:r>
          </a:p>
          <a:p>
            <a:pPr marL="0" indent="0" eaLnBrk="1" fontAlgn="auto" hangingPunct="1">
              <a:lnSpc>
                <a:spcPct val="90000"/>
              </a:lnSpc>
              <a:defRPr/>
            </a:pPr>
            <a:endParaRPr lang="en-US" b="0" dirty="0" smtClean="0">
              <a:latin typeface="Tahoma" pitchFamily="34" charset="0"/>
            </a:endParaRPr>
          </a:p>
          <a:p>
            <a:pPr eaLnBrk="1" fontAlgn="auto" hangingPunct="1">
              <a:lnSpc>
                <a:spcPct val="90000"/>
              </a:lnSpc>
              <a:buFont typeface="Wingdings" pitchFamily="2" charset="2"/>
              <a:buChar char="v"/>
              <a:defRPr/>
            </a:pPr>
            <a:r>
              <a:rPr lang="en-US" b="0" dirty="0" smtClean="0">
                <a:latin typeface="Tahoma" pitchFamily="34" charset="0"/>
              </a:rPr>
              <a:t>1600 undergraduates </a:t>
            </a:r>
            <a:r>
              <a:rPr lang="en-US" b="0" dirty="0">
                <a:latin typeface="Tahoma" pitchFamily="34" charset="0"/>
              </a:rPr>
              <a:t>in professional </a:t>
            </a:r>
            <a:r>
              <a:rPr lang="en-US" b="0" dirty="0" smtClean="0">
                <a:latin typeface="Tahoma" pitchFamily="34" charset="0"/>
              </a:rPr>
              <a:t>studies within a </a:t>
            </a:r>
            <a:r>
              <a:rPr lang="en-US" b="0" dirty="0">
                <a:latin typeface="Tahoma" pitchFamily="34" charset="0"/>
              </a:rPr>
              <a:t>liberal </a:t>
            </a:r>
            <a:r>
              <a:rPr lang="en-US" b="0" dirty="0" smtClean="0">
                <a:latin typeface="Tahoma" pitchFamily="34" charset="0"/>
              </a:rPr>
              <a:t>arts curriculum</a:t>
            </a:r>
            <a:endParaRPr lang="en-US" b="0" dirty="0">
              <a:latin typeface="Tahoma" pitchFamily="34" charset="0"/>
            </a:endParaRPr>
          </a:p>
          <a:p>
            <a:pPr lvl="1" indent="-182880" eaLnBrk="1" fontAlgn="auto" hangingPunct="1">
              <a:lnSpc>
                <a:spcPct val="90000"/>
              </a:lnSpc>
              <a:spcAft>
                <a:spcPts val="0"/>
              </a:spcAft>
              <a:buFontTx/>
              <a:buNone/>
              <a:defRPr/>
            </a:pPr>
            <a:endParaRPr lang="en-US" dirty="0">
              <a:latin typeface="Tahoma" pitchFamily="34" charset="0"/>
            </a:endParaRPr>
          </a:p>
          <a:p>
            <a:pPr marL="0" indent="0" eaLnBrk="1" fontAlgn="auto" hangingPunct="1">
              <a:lnSpc>
                <a:spcPct val="90000"/>
              </a:lnSpc>
              <a:buFont typeface="Wingdings" pitchFamily="2" charset="2"/>
              <a:buNone/>
              <a:defRPr/>
            </a:pPr>
            <a:endParaRPr lang="en-US" dirty="0">
              <a:latin typeface="Tahoma" pitchFamily="34" charset="0"/>
            </a:endParaRPr>
          </a:p>
        </p:txBody>
      </p:sp>
      <p:sp>
        <p:nvSpPr>
          <p:cNvPr id="16387" name="Rectangle 1"/>
          <p:cNvSpPr>
            <a:spLocks noChangeArrowheads="1"/>
          </p:cNvSpPr>
          <p:nvPr/>
        </p:nvSpPr>
        <p:spPr bwMode="auto">
          <a:xfrm>
            <a:off x="152400" y="4257675"/>
            <a:ext cx="5308599" cy="1938992"/>
          </a:xfrm>
          <a:prstGeom prst="rect">
            <a:avLst/>
          </a:prstGeom>
          <a:noFill/>
          <a:ln w="9525">
            <a:noFill/>
            <a:miter lim="800000"/>
            <a:headEnd/>
            <a:tailEnd/>
          </a:ln>
        </p:spPr>
        <p:txBody>
          <a:bodyPr wrap="square">
            <a:spAutoFit/>
          </a:bodyPr>
          <a:lstStyle/>
          <a:p>
            <a:pPr marL="285750" indent="-285750">
              <a:buFont typeface="Wingdings" pitchFamily="2" charset="2"/>
              <a:buChar char="v"/>
            </a:pPr>
            <a:r>
              <a:rPr lang="en-US" sz="2000" dirty="0" smtClean="0">
                <a:latin typeface="Tahoma" pitchFamily="34" charset="0"/>
              </a:rPr>
              <a:t>CCRC </a:t>
            </a:r>
            <a:r>
              <a:rPr lang="en-US" sz="2000" dirty="0">
                <a:latin typeface="Tahoma" pitchFamily="34" charset="0"/>
              </a:rPr>
              <a:t>established in 2000 </a:t>
            </a:r>
            <a:r>
              <a:rPr lang="en-US" sz="2000" dirty="0" smtClean="0">
                <a:latin typeface="Tahoma" pitchFamily="34" charset="0"/>
              </a:rPr>
              <a:t>at </a:t>
            </a:r>
            <a:r>
              <a:rPr lang="en-US" sz="2000" dirty="0">
                <a:latin typeface="Tahoma" pitchFamily="34" charset="0"/>
              </a:rPr>
              <a:t>Lasell College </a:t>
            </a:r>
          </a:p>
          <a:p>
            <a:pPr marL="285750" indent="-285750">
              <a:buFont typeface="Wingdings" pitchFamily="2" charset="2"/>
              <a:buChar char="v"/>
            </a:pPr>
            <a:endParaRPr lang="en-US" sz="2000" dirty="0">
              <a:latin typeface="Tahoma" pitchFamily="34" charset="0"/>
            </a:endParaRPr>
          </a:p>
          <a:p>
            <a:pPr marL="285750" indent="-285750">
              <a:buFont typeface="Wingdings" pitchFamily="2" charset="2"/>
              <a:buChar char="v"/>
            </a:pPr>
            <a:r>
              <a:rPr lang="en-US" sz="2000" dirty="0" smtClean="0">
                <a:latin typeface="Tahoma" pitchFamily="34" charset="0"/>
              </a:rPr>
              <a:t>250 residents </a:t>
            </a:r>
            <a:r>
              <a:rPr lang="en-US" sz="2000" dirty="0">
                <a:latin typeface="Tahoma" pitchFamily="34" charset="0"/>
              </a:rPr>
              <a:t>complete a personalized learning plan of 450 hours per year as condition of residency </a:t>
            </a:r>
          </a:p>
          <a:p>
            <a:pPr marL="285750" indent="-285750">
              <a:buFont typeface="Wingdings" pitchFamily="2" charset="2"/>
              <a:buChar char="v"/>
            </a:pPr>
            <a:endParaRPr lang="en-US" sz="2000" dirty="0">
              <a:latin typeface="Tahoma" pitchFamily="34" charset="0"/>
            </a:endParaRPr>
          </a:p>
        </p:txBody>
      </p:sp>
      <p:sp>
        <p:nvSpPr>
          <p:cNvPr id="6" name="Rectangle 2"/>
          <p:cNvSpPr txBox="1">
            <a:spLocks noChangeArrowheads="1"/>
          </p:cNvSpPr>
          <p:nvPr/>
        </p:nvSpPr>
        <p:spPr>
          <a:xfrm>
            <a:off x="304800" y="2971574"/>
            <a:ext cx="7772400" cy="1143000"/>
          </a:xfrm>
          <a:prstGeom prst="rect">
            <a:avLst/>
          </a:prstGeom>
          <a:noFill/>
          <a:ln/>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b="1" dirty="0" smtClean="0">
                <a:solidFill>
                  <a:schemeClr val="tx1"/>
                </a:solidFill>
              </a:rPr>
              <a:t>Lasell Village</a:t>
            </a:r>
            <a:endParaRPr lang="en-US" b="1" dirty="0">
              <a:solidFill>
                <a:schemeClr val="tx1"/>
              </a:solidFill>
            </a:endParaRPr>
          </a:p>
        </p:txBody>
      </p:sp>
      <p:pic>
        <p:nvPicPr>
          <p:cNvPr id="3075" name="Picture 3"/>
          <p:cNvPicPr>
            <a:picLocks noChangeAspect="1" noChangeArrowheads="1"/>
          </p:cNvPicPr>
          <p:nvPr/>
        </p:nvPicPr>
        <p:blipFill rotWithShape="1">
          <a:blip r:embed="rId3"/>
          <a:srcRect r="2871" b="4858"/>
          <a:stretch/>
        </p:blipFill>
        <p:spPr bwMode="auto">
          <a:xfrm>
            <a:off x="6096000" y="1143000"/>
            <a:ext cx="2763838" cy="1893888"/>
          </a:xfrm>
          <a:prstGeom prst="rect">
            <a:avLst/>
          </a:prstGeom>
          <a:noFill/>
          <a:ln w="38100">
            <a:solidFill>
              <a:schemeClr val="bg2">
                <a:lumMod val="50000"/>
              </a:schemeClr>
            </a:solidFill>
            <a:miter lim="800000"/>
            <a:headEnd/>
            <a:tailEnd/>
          </a:ln>
          <a:effectLst/>
          <a:extLst/>
        </p:spPr>
      </p:pic>
      <p:pic>
        <p:nvPicPr>
          <p:cNvPr id="3076" name="Picture 4"/>
          <p:cNvPicPr>
            <a:picLocks noChangeAspect="1" noChangeArrowheads="1"/>
          </p:cNvPicPr>
          <p:nvPr/>
        </p:nvPicPr>
        <p:blipFill>
          <a:blip r:embed="rId4"/>
          <a:srcRect/>
          <a:stretch>
            <a:fillRect/>
          </a:stretch>
        </p:blipFill>
        <p:spPr bwMode="auto">
          <a:xfrm>
            <a:off x="6096000" y="4257675"/>
            <a:ext cx="2763838" cy="1871663"/>
          </a:xfrm>
          <a:prstGeom prst="rect">
            <a:avLst/>
          </a:prstGeom>
          <a:noFill/>
          <a:ln w="38100">
            <a:solidFill>
              <a:schemeClr val="bg2">
                <a:lumMod val="50000"/>
              </a:schemeClr>
            </a:solidFill>
            <a:miter lim="800000"/>
            <a:headEnd/>
            <a:tailEnd/>
          </a:ln>
          <a:effectLst/>
          <a:extLst/>
        </p:spPr>
      </p:pic>
    </p:spTree>
    <p:extLst>
      <p:ext uri="{BB962C8B-B14F-4D97-AF65-F5344CB8AC3E}">
        <p14:creationId xmlns:p14="http://schemas.microsoft.com/office/powerpoint/2010/main" val="89883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152400"/>
            <a:ext cx="6934200" cy="762000"/>
          </a:xfrm>
        </p:spPr>
        <p:txBody>
          <a:bodyPr>
            <a:normAutofit fontScale="90000"/>
          </a:bodyPr>
          <a:lstStyle/>
          <a:p>
            <a:pPr algn="ctr" eaLnBrk="1" fontAlgn="auto" hangingPunct="1">
              <a:spcAft>
                <a:spcPts val="0"/>
              </a:spcAft>
              <a:defRPr/>
            </a:pPr>
            <a:r>
              <a:rPr lang="en-US" b="1" dirty="0">
                <a:solidFill>
                  <a:schemeClr val="tx1"/>
                </a:solidFill>
              </a:rPr>
              <a:t>Lasell Village Residents</a:t>
            </a:r>
          </a:p>
        </p:txBody>
      </p:sp>
      <p:sp>
        <p:nvSpPr>
          <p:cNvPr id="18434" name="Rectangle 3"/>
          <p:cNvSpPr>
            <a:spLocks noGrp="1" noChangeArrowheads="1"/>
          </p:cNvSpPr>
          <p:nvPr>
            <p:ph type="body" idx="1"/>
          </p:nvPr>
        </p:nvSpPr>
        <p:spPr>
          <a:xfrm>
            <a:off x="1168400" y="1143000"/>
            <a:ext cx="7137400" cy="3581400"/>
          </a:xfrm>
        </p:spPr>
        <p:txBody>
          <a:bodyPr/>
          <a:lstStyle/>
          <a:p>
            <a:pPr marL="0" indent="0" eaLnBrk="1" hangingPunct="1">
              <a:lnSpc>
                <a:spcPct val="90000"/>
              </a:lnSpc>
            </a:pPr>
            <a:r>
              <a:rPr lang="en-US" dirty="0" smtClean="0">
                <a:latin typeface="Tahoma" pitchFamily="34" charset="0"/>
                <a:cs typeface="Tahoma" pitchFamily="34" charset="0"/>
              </a:rPr>
              <a:t>Average age </a:t>
            </a:r>
            <a:r>
              <a:rPr lang="en-US" b="0" dirty="0" smtClean="0">
                <a:latin typeface="Tahoma" pitchFamily="34" charset="0"/>
                <a:cs typeface="Tahoma" pitchFamily="34" charset="0"/>
              </a:rPr>
              <a:t>~ 86 years</a:t>
            </a:r>
          </a:p>
          <a:p>
            <a:pPr marL="0" indent="0" eaLnBrk="1" hangingPunct="1">
              <a:lnSpc>
                <a:spcPct val="90000"/>
              </a:lnSpc>
            </a:pPr>
            <a:r>
              <a:rPr lang="en-US" dirty="0" smtClean="0">
                <a:latin typeface="Tahoma" pitchFamily="34" charset="0"/>
                <a:cs typeface="Tahoma" pitchFamily="34" charset="0"/>
              </a:rPr>
              <a:t>Age range </a:t>
            </a:r>
            <a:r>
              <a:rPr lang="en-US" b="0" dirty="0" smtClean="0">
                <a:latin typeface="Tahoma" pitchFamily="34" charset="0"/>
                <a:cs typeface="Tahoma" pitchFamily="34" charset="0"/>
              </a:rPr>
              <a:t>~ 75 – 101 years</a:t>
            </a:r>
          </a:p>
          <a:p>
            <a:pPr marL="0" indent="0" eaLnBrk="1" hangingPunct="1">
              <a:lnSpc>
                <a:spcPct val="90000"/>
              </a:lnSpc>
            </a:pPr>
            <a:r>
              <a:rPr lang="en-US" dirty="0" smtClean="0">
                <a:latin typeface="Tahoma" pitchFamily="34" charset="0"/>
                <a:cs typeface="Tahoma" pitchFamily="34" charset="0"/>
              </a:rPr>
              <a:t> </a:t>
            </a:r>
          </a:p>
          <a:p>
            <a:pPr marL="0" indent="0" eaLnBrk="1" hangingPunct="1">
              <a:lnSpc>
                <a:spcPct val="90000"/>
              </a:lnSpc>
            </a:pPr>
            <a:r>
              <a:rPr lang="en-US" dirty="0" smtClean="0">
                <a:latin typeface="Tahoma" pitchFamily="34" charset="0"/>
                <a:cs typeface="Tahoma" pitchFamily="34" charset="0"/>
              </a:rPr>
              <a:t>Educational Background </a:t>
            </a:r>
          </a:p>
          <a:p>
            <a:pPr marL="273050" lvl="1" indent="0" eaLnBrk="1" hangingPunct="1">
              <a:lnSpc>
                <a:spcPct val="90000"/>
              </a:lnSpc>
              <a:buFont typeface="Arial" charset="0"/>
              <a:buNone/>
            </a:pPr>
            <a:r>
              <a:rPr lang="en-US" dirty="0" smtClean="0">
                <a:latin typeface="Tahoma" pitchFamily="34" charset="0"/>
                <a:cs typeface="Tahoma" pitchFamily="34" charset="0"/>
              </a:rPr>
              <a:t>High school - BA degree or equivalent = 59%</a:t>
            </a:r>
          </a:p>
          <a:p>
            <a:pPr marL="273050" lvl="1" indent="0" eaLnBrk="1" hangingPunct="1">
              <a:lnSpc>
                <a:spcPct val="90000"/>
              </a:lnSpc>
              <a:buFont typeface="Arial" charset="0"/>
              <a:buNone/>
            </a:pPr>
            <a:r>
              <a:rPr lang="en-US" dirty="0" smtClean="0">
                <a:latin typeface="Tahoma" pitchFamily="34" charset="0"/>
                <a:cs typeface="Tahoma" pitchFamily="34" charset="0"/>
              </a:rPr>
              <a:t>MA, PHD, MD, JD, advanced degrees = 41%</a:t>
            </a:r>
          </a:p>
          <a:p>
            <a:pPr marL="273050" lvl="1" indent="0" eaLnBrk="1" hangingPunct="1">
              <a:lnSpc>
                <a:spcPct val="90000"/>
              </a:lnSpc>
              <a:buFont typeface="Arial" charset="0"/>
              <a:buNone/>
            </a:pPr>
            <a:endParaRPr lang="en-US" dirty="0" smtClean="0">
              <a:latin typeface="Tahoma" pitchFamily="34" charset="0"/>
              <a:cs typeface="Tahoma" pitchFamily="34" charset="0"/>
            </a:endParaRPr>
          </a:p>
          <a:p>
            <a:pPr marL="0" indent="0" eaLnBrk="1" hangingPunct="1">
              <a:lnSpc>
                <a:spcPct val="90000"/>
              </a:lnSpc>
            </a:pPr>
            <a:r>
              <a:rPr lang="en-US" dirty="0" smtClean="0">
                <a:latin typeface="Tahoma" pitchFamily="34" charset="0"/>
                <a:cs typeface="Tahoma" pitchFamily="34" charset="0"/>
              </a:rPr>
              <a:t>Average resident participation is 500+ hours per year  </a:t>
            </a:r>
          </a:p>
          <a:p>
            <a:pPr marL="0" indent="0" eaLnBrk="1" hangingPunct="1">
              <a:lnSpc>
                <a:spcPct val="90000"/>
              </a:lnSpc>
              <a:buFont typeface="Symbol" pitchFamily="18" charset="2"/>
              <a:buChar char="·"/>
            </a:pPr>
            <a:endParaRPr lang="en-US" dirty="0" smtClean="0">
              <a:latin typeface="Tahoma" pitchFamily="34" charset="0"/>
            </a:endParaRPr>
          </a:p>
        </p:txBody>
      </p:sp>
      <p:pic>
        <p:nvPicPr>
          <p:cNvPr id="2051" name="Picture 3"/>
          <p:cNvPicPr>
            <a:picLocks noChangeAspect="1" noChangeArrowheads="1"/>
          </p:cNvPicPr>
          <p:nvPr/>
        </p:nvPicPr>
        <p:blipFill>
          <a:blip r:embed="rId3"/>
          <a:srcRect/>
          <a:stretch>
            <a:fillRect/>
          </a:stretch>
        </p:blipFill>
        <p:spPr bwMode="auto">
          <a:xfrm>
            <a:off x="381000" y="4800600"/>
            <a:ext cx="2590800" cy="1766888"/>
          </a:xfrm>
          <a:prstGeom prst="rect">
            <a:avLst/>
          </a:prstGeom>
          <a:noFill/>
          <a:ln w="38100">
            <a:solidFill>
              <a:schemeClr val="bg2">
                <a:lumMod val="50000"/>
              </a:schemeClr>
            </a:solidFill>
            <a:miter lim="800000"/>
            <a:headEnd/>
            <a:tailEnd/>
          </a:ln>
          <a:effectLst/>
          <a:extLst/>
        </p:spPr>
      </p:pic>
      <p:pic>
        <p:nvPicPr>
          <p:cNvPr id="1026" name="Picture 2"/>
          <p:cNvPicPr>
            <a:picLocks noChangeAspect="1" noChangeArrowheads="1"/>
          </p:cNvPicPr>
          <p:nvPr/>
        </p:nvPicPr>
        <p:blipFill>
          <a:blip r:embed="rId4"/>
          <a:srcRect/>
          <a:stretch>
            <a:fillRect/>
          </a:stretch>
        </p:blipFill>
        <p:spPr bwMode="auto">
          <a:xfrm>
            <a:off x="3259899" y="4782855"/>
            <a:ext cx="2667000" cy="1778000"/>
          </a:xfrm>
          <a:prstGeom prst="rect">
            <a:avLst/>
          </a:prstGeom>
          <a:noFill/>
          <a:ln w="38100">
            <a:solidFill>
              <a:schemeClr val="bg2">
                <a:lumMod val="50000"/>
              </a:schemeClr>
            </a:solidFill>
            <a:miter lim="800000"/>
            <a:headEnd/>
            <a:tailEnd/>
          </a:ln>
          <a:effectLs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788411"/>
            <a:ext cx="2660258" cy="1766888"/>
          </a:xfrm>
          <a:prstGeom prst="rect">
            <a:avLst/>
          </a:prstGeom>
          <a:ln w="38100">
            <a:solidFill>
              <a:schemeClr val="bg2">
                <a:lumMod val="50000"/>
              </a:schemeClr>
            </a:solidFill>
          </a:ln>
        </p:spPr>
      </p:pic>
    </p:spTree>
    <p:extLst>
      <p:ext uri="{BB962C8B-B14F-4D97-AF65-F5344CB8AC3E}">
        <p14:creationId xmlns:p14="http://schemas.microsoft.com/office/powerpoint/2010/main" val="1224570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1858" y="304800"/>
            <a:ext cx="8610600" cy="1371600"/>
          </a:xfrm>
        </p:spPr>
        <p:txBody>
          <a:bodyPr>
            <a:normAutofit fontScale="90000"/>
          </a:bodyPr>
          <a:lstStyle/>
          <a:p>
            <a:pPr algn="ctr" fontAlgn="auto">
              <a:spcAft>
                <a:spcPts val="0"/>
              </a:spcAft>
              <a:defRPr/>
            </a:pPr>
            <a:r>
              <a:rPr lang="en-US" dirty="0" smtClean="0"/>
              <a:t> </a:t>
            </a:r>
            <a:r>
              <a:rPr lang="en-US" dirty="0">
                <a:solidFill>
                  <a:srgbClr val="C00000"/>
                </a:solidFill>
              </a:rPr>
              <a:t>Teaching and Learning </a:t>
            </a:r>
            <a:r>
              <a:rPr lang="en-US" dirty="0" smtClean="0">
                <a:solidFill>
                  <a:srgbClr val="C00000"/>
                </a:solidFill>
              </a:rPr>
              <a:t/>
            </a:r>
            <a:br>
              <a:rPr lang="en-US" dirty="0" smtClean="0">
                <a:solidFill>
                  <a:srgbClr val="C00000"/>
                </a:solidFill>
              </a:rPr>
            </a:br>
            <a:r>
              <a:rPr lang="en-US" dirty="0" smtClean="0">
                <a:solidFill>
                  <a:srgbClr val="C00000"/>
                </a:solidFill>
              </a:rPr>
              <a:t>formats</a:t>
            </a:r>
            <a:r>
              <a:rPr lang="en-US" dirty="0"/>
              <a:t/>
            </a:r>
            <a:br>
              <a:rPr lang="en-US" dirty="0"/>
            </a:br>
            <a:endParaRPr lang="en-US" dirty="0"/>
          </a:p>
        </p:txBody>
      </p:sp>
      <p:sp>
        <p:nvSpPr>
          <p:cNvPr id="11" name="Subtitle 10"/>
          <p:cNvSpPr>
            <a:spLocks noGrp="1"/>
          </p:cNvSpPr>
          <p:nvPr>
            <p:ph idx="1"/>
          </p:nvPr>
        </p:nvSpPr>
        <p:spPr>
          <a:xfrm>
            <a:off x="2307399" y="1371600"/>
            <a:ext cx="4572000" cy="2971800"/>
          </a:xfrm>
        </p:spPr>
        <p:txBody>
          <a:bodyPr rtlCol="0">
            <a:noAutofit/>
          </a:bodyPr>
          <a:lstStyle/>
          <a:p>
            <a:pPr marL="342900" indent="-342900" fontAlgn="auto">
              <a:lnSpc>
                <a:spcPct val="150000"/>
              </a:lnSpc>
              <a:buFont typeface="Wingdings" pitchFamily="2" charset="2"/>
              <a:buChar char="v"/>
              <a:defRPr/>
            </a:pPr>
            <a:r>
              <a:rPr lang="en-US" sz="2400" b="0" dirty="0" smtClean="0">
                <a:latin typeface="Tahoma" pitchFamily="34" charset="0"/>
                <a:ea typeface="Tahoma" pitchFamily="34" charset="0"/>
                <a:cs typeface="Tahoma" pitchFamily="34" charset="0"/>
              </a:rPr>
              <a:t>Village Classes </a:t>
            </a:r>
          </a:p>
          <a:p>
            <a:pPr marL="342900" indent="-342900" fontAlgn="auto">
              <a:lnSpc>
                <a:spcPct val="150000"/>
              </a:lnSpc>
              <a:buFont typeface="Wingdings" pitchFamily="2" charset="2"/>
              <a:buChar char="v"/>
              <a:defRPr/>
            </a:pPr>
            <a:r>
              <a:rPr lang="en-US" sz="2400" b="0" dirty="0" smtClean="0">
                <a:latin typeface="Tahoma" pitchFamily="34" charset="0"/>
                <a:ea typeface="Tahoma" pitchFamily="34" charset="0"/>
                <a:cs typeface="Tahoma" pitchFamily="34" charset="0"/>
              </a:rPr>
              <a:t>College Classes</a:t>
            </a:r>
          </a:p>
          <a:p>
            <a:pPr marL="342900" indent="-342900" fontAlgn="auto">
              <a:lnSpc>
                <a:spcPct val="150000"/>
              </a:lnSpc>
              <a:buFont typeface="Wingdings" pitchFamily="2" charset="2"/>
              <a:buChar char="v"/>
              <a:defRPr/>
            </a:pPr>
            <a:r>
              <a:rPr lang="en-US" sz="2400" b="0" dirty="0" smtClean="0">
                <a:latin typeface="Tahoma" pitchFamily="34" charset="0"/>
                <a:ea typeface="Tahoma" pitchFamily="34" charset="0"/>
                <a:cs typeface="Tahoma" pitchFamily="34" charset="0"/>
              </a:rPr>
              <a:t>Intergenerational Classes</a:t>
            </a:r>
          </a:p>
          <a:p>
            <a:pPr marL="342900" indent="-342900" fontAlgn="auto">
              <a:lnSpc>
                <a:spcPct val="150000"/>
              </a:lnSpc>
              <a:buFont typeface="Wingdings" pitchFamily="2" charset="2"/>
              <a:buChar char="v"/>
              <a:defRPr/>
            </a:pPr>
            <a:r>
              <a:rPr lang="en-US" sz="2400" b="0" dirty="0" smtClean="0">
                <a:latin typeface="Tahoma" pitchFamily="34" charset="0"/>
                <a:ea typeface="Tahoma" pitchFamily="34" charset="0"/>
                <a:cs typeface="Tahoma" pitchFamily="34" charset="0"/>
              </a:rPr>
              <a:t>Intergenerational Projects</a:t>
            </a:r>
          </a:p>
          <a:p>
            <a:pPr fontAlgn="auto">
              <a:lnSpc>
                <a:spcPct val="150000"/>
              </a:lnSpc>
              <a:buFont typeface="Arial" pitchFamily="34" charset="0"/>
              <a:buNone/>
              <a:defRPr/>
            </a:pPr>
            <a:r>
              <a:rPr lang="en-US" sz="2400" b="0" dirty="0">
                <a:latin typeface="Tahoma" pitchFamily="34" charset="0"/>
                <a:ea typeface="Tahoma" pitchFamily="34" charset="0"/>
                <a:cs typeface="Tahoma" pitchFamily="34" charset="0"/>
              </a:rPr>
              <a:t> </a:t>
            </a:r>
            <a:r>
              <a:rPr lang="en-US" sz="2400" b="0" dirty="0" smtClean="0">
                <a:latin typeface="Tahoma" pitchFamily="34" charset="0"/>
                <a:ea typeface="Tahoma" pitchFamily="34" charset="0"/>
                <a:cs typeface="Tahoma" pitchFamily="34" charset="0"/>
              </a:rPr>
              <a:t>    			 </a:t>
            </a:r>
          </a:p>
          <a:p>
            <a:pPr fontAlgn="auto">
              <a:buFont typeface="Arial" pitchFamily="34" charset="0"/>
              <a:buNone/>
              <a:defRPr/>
            </a:pPr>
            <a:endParaRPr lang="en-US" sz="2400" dirty="0">
              <a:solidFill>
                <a:srgbClr val="C00000"/>
              </a:solidFill>
            </a:endParaRPr>
          </a:p>
          <a:p>
            <a:pPr fontAlgn="auto">
              <a:buFont typeface="Arial" pitchFamily="34" charset="0"/>
              <a:buNone/>
              <a:defRPr/>
            </a:pPr>
            <a:endParaRPr lang="en-US" sz="3600" dirty="0">
              <a:solidFill>
                <a:srgbClr val="C00000"/>
              </a:solidFill>
            </a:endParaRPr>
          </a:p>
          <a:p>
            <a:pPr fontAlgn="auto">
              <a:buFont typeface="Arial" pitchFamily="34" charset="0"/>
              <a:buNone/>
              <a:defRPr/>
            </a:pPr>
            <a:endParaRPr lang="en-US" sz="3600" dirty="0"/>
          </a:p>
        </p:txBody>
      </p:sp>
      <p:pic>
        <p:nvPicPr>
          <p:cNvPr id="4" name="Picture 3"/>
          <p:cNvPicPr>
            <a:picLocks noChangeAspect="1" noChangeArrowheads="1"/>
          </p:cNvPicPr>
          <p:nvPr/>
        </p:nvPicPr>
        <p:blipFill>
          <a:blip r:embed="rId3"/>
          <a:srcRect/>
          <a:stretch>
            <a:fillRect/>
          </a:stretch>
        </p:blipFill>
        <p:spPr bwMode="auto">
          <a:xfrm>
            <a:off x="381000" y="4800600"/>
            <a:ext cx="2590800" cy="1766888"/>
          </a:xfrm>
          <a:prstGeom prst="rect">
            <a:avLst/>
          </a:prstGeom>
          <a:noFill/>
          <a:ln w="38100">
            <a:solidFill>
              <a:schemeClr val="bg2">
                <a:lumMod val="50000"/>
              </a:schemeClr>
            </a:solidFill>
            <a:miter lim="800000"/>
            <a:headEnd/>
            <a:tailEnd/>
          </a:ln>
          <a:effectLst/>
          <a:extLst/>
        </p:spPr>
      </p:pic>
      <p:pic>
        <p:nvPicPr>
          <p:cNvPr id="5" name="Picture 2"/>
          <p:cNvPicPr>
            <a:picLocks noChangeAspect="1" noChangeArrowheads="1"/>
          </p:cNvPicPr>
          <p:nvPr/>
        </p:nvPicPr>
        <p:blipFill>
          <a:blip r:embed="rId4"/>
          <a:srcRect/>
          <a:stretch>
            <a:fillRect/>
          </a:stretch>
        </p:blipFill>
        <p:spPr bwMode="auto">
          <a:xfrm>
            <a:off x="3259899" y="4782855"/>
            <a:ext cx="2667000" cy="1778000"/>
          </a:xfrm>
          <a:prstGeom prst="rect">
            <a:avLst/>
          </a:prstGeom>
          <a:noFill/>
          <a:ln w="38100">
            <a:solidFill>
              <a:schemeClr val="bg2">
                <a:lumMod val="50000"/>
              </a:schemeClr>
            </a:solidFill>
            <a:miter lim="800000"/>
            <a:headEnd/>
            <a:tailEnd/>
          </a:ln>
          <a:effectLs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788411"/>
            <a:ext cx="2660258" cy="1766888"/>
          </a:xfrm>
          <a:prstGeom prst="rect">
            <a:avLst/>
          </a:prstGeom>
          <a:ln w="38100">
            <a:solidFill>
              <a:schemeClr val="bg2">
                <a:lumMod val="50000"/>
              </a:schemeClr>
            </a:solidFill>
          </a:ln>
        </p:spPr>
      </p:pic>
    </p:spTree>
    <p:extLst>
      <p:ext uri="{BB962C8B-B14F-4D97-AF65-F5344CB8AC3E}">
        <p14:creationId xmlns:p14="http://schemas.microsoft.com/office/powerpoint/2010/main" val="2391792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AutoShape 2" descr="https://encrypted-tbn3.gstatic.com/images?q=tbn:ANd9GcTQLzs09K_C1wt1v3dJxZrnhRFTDk5-jhov3yCTcEXSRJrXhA_N"/>
          <p:cNvSpPr>
            <a:spLocks noChangeAspect="1" noChangeArrowheads="1"/>
          </p:cNvSpPr>
          <p:nvPr/>
        </p:nvSpPr>
        <p:spPr bwMode="auto">
          <a:xfrm>
            <a:off x="155575" y="-1790700"/>
            <a:ext cx="4067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c.crossmap.christianpost.com/images/0/69/6968.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26" t="-261" r="4424" b="3223"/>
          <a:stretch/>
        </p:blipFill>
        <p:spPr bwMode="auto">
          <a:xfrm>
            <a:off x="0" y="94817"/>
            <a:ext cx="9101961"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2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AutoShape 2" descr="https://encrypted-tbn3.gstatic.com/images?q=tbn:ANd9GcTQLzs09K_C1wt1v3dJxZrnhRFTDk5-jhov3yCTcEXSRJrXhA_N"/>
          <p:cNvSpPr>
            <a:spLocks noChangeAspect="1" noChangeArrowheads="1"/>
          </p:cNvSpPr>
          <p:nvPr/>
        </p:nvSpPr>
        <p:spPr bwMode="auto">
          <a:xfrm>
            <a:off x="155575" y="-1790700"/>
            <a:ext cx="4067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6" r="10923" b="-1276"/>
          <a:stretch/>
        </p:blipFill>
        <p:spPr bwMode="auto">
          <a:xfrm>
            <a:off x="0" y="80962"/>
            <a:ext cx="9144000" cy="670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171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518</TotalTime>
  <Words>6096</Words>
  <Application>Microsoft Office PowerPoint</Application>
  <PresentationFormat>On-screen Show (4:3)</PresentationFormat>
  <Paragraphs>541</Paragraphs>
  <Slides>49</Slides>
  <Notes>43</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Essential</vt:lpstr>
      <vt:lpstr>Office Theme</vt:lpstr>
      <vt:lpstr>1_Office Theme</vt:lpstr>
      <vt:lpstr>Taking “Age” Out of Intergenerational Programs: A New Model for  Connecting Older and Younger Adults  in Classrooms and Communities </vt:lpstr>
      <vt:lpstr>Abstract</vt:lpstr>
      <vt:lpstr>Age Demographics are shifting  Education needs are changing</vt:lpstr>
      <vt:lpstr>Session overview</vt:lpstr>
      <vt:lpstr>    Lasell College</vt:lpstr>
      <vt:lpstr>Lasell Village Residents</vt:lpstr>
      <vt:lpstr> Teaching and Learning  formats </vt:lpstr>
      <vt:lpstr>PowerPoint Presentation</vt:lpstr>
      <vt:lpstr>PowerPoint Presentation</vt:lpstr>
      <vt:lpstr>Challenges</vt:lpstr>
      <vt:lpstr>The new no age approach</vt:lpstr>
      <vt:lpstr>Empirical links</vt:lpstr>
      <vt:lpstr>Talk of Ages  </vt:lpstr>
      <vt:lpstr>Talk of Ages  </vt:lpstr>
      <vt:lpstr>reflections</vt:lpstr>
      <vt:lpstr>w.i.s.e. - Working together: Intergenerational student/Senior Exchange</vt:lpstr>
      <vt:lpstr>Birth of w.i.s.e.</vt:lpstr>
      <vt:lpstr>W.i.s.e - Fall 2012</vt:lpstr>
      <vt:lpstr>Selected comments from student papers</vt:lpstr>
      <vt:lpstr>Selected comments from residents</vt:lpstr>
      <vt:lpstr>w.i.s.e – spring 2013</vt:lpstr>
      <vt:lpstr>Research methods</vt:lpstr>
      <vt:lpstr>Preliminary Results – Students only</vt:lpstr>
      <vt:lpstr>w.i.s.e. – fall 2013 CCSU PROGRAM</vt:lpstr>
      <vt:lpstr>Speed greeting</vt:lpstr>
      <vt:lpstr>PowerPoint Presentation</vt:lpstr>
      <vt:lpstr>W.I.S.E.  What do you think are the three most pressing issues facing people today?</vt:lpstr>
      <vt:lpstr>W.i.s.e - Fall 2013 ECSU PROGRAM</vt:lpstr>
      <vt:lpstr>W.i.s.e - Fall 2013 ECSU PROGRAM</vt:lpstr>
      <vt:lpstr>Research methods</vt:lpstr>
      <vt:lpstr>Ccsu Students – Fall 2013</vt:lpstr>
      <vt:lpstr>Ccsu Students – fall 2013</vt:lpstr>
      <vt:lpstr>Orchards Residents – Fall 2013</vt:lpstr>
      <vt:lpstr>Orchards Residents – fall 2013</vt:lpstr>
      <vt:lpstr>Orchards Residents – fall 2013</vt:lpstr>
      <vt:lpstr>Lessons learned and ongoing challenges</vt:lpstr>
      <vt:lpstr>Where do we go from here?</vt:lpstr>
      <vt:lpstr>Acknowledgements</vt:lpstr>
      <vt:lpstr>PowerPoint Presentation</vt:lpstr>
      <vt:lpstr>PowerPoint Presentation</vt:lpstr>
      <vt:lpstr>Background</vt:lpstr>
      <vt:lpstr>Engaging  Undergraduate Students</vt:lpstr>
      <vt:lpstr>Course Work</vt:lpstr>
      <vt:lpstr>Who and Why Grandfamilies?</vt:lpstr>
      <vt:lpstr>PowerPoint Presentation</vt:lpstr>
      <vt:lpstr>Educational Activities</vt:lpstr>
      <vt:lpstr>PowerPoint Presentation</vt:lpstr>
      <vt:lpstr>Acknowledgements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Contemporary Classroom: Older Students and Intergenerational Formats</dc:title>
  <dc:creator>jo_gal</dc:creator>
  <cp:lastModifiedBy>joann</cp:lastModifiedBy>
  <cp:revision>131</cp:revision>
  <dcterms:created xsi:type="dcterms:W3CDTF">2014-01-19T13:52:27Z</dcterms:created>
  <dcterms:modified xsi:type="dcterms:W3CDTF">2014-03-27T13:33:34Z</dcterms:modified>
</cp:coreProperties>
</file>